
<file path=[Content_Types].xml><?xml version="1.0" encoding="utf-8"?>
<Types xmlns="http://schemas.openxmlformats.org/package/2006/content-types">
  <Default Extension="jpeg" ContentType="image/jpeg"/>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tags/tag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tags/tag11.xml" ContentType="application/vnd.openxmlformats-officedocument.presentationml.tags+xml"/>
  <Override PartName="/ppt/notesSlides/notesSlide23.xml" ContentType="application/vnd.openxmlformats-officedocument.presentationml.notesSlide+xml"/>
  <Override PartName="/ppt/tags/tag12.xml" ContentType="application/vnd.openxmlformats-officedocument.presentationml.tags+xml"/>
  <Override PartName="/ppt/notesSlides/notesSlide24.xml" ContentType="application/vnd.openxmlformats-officedocument.presentationml.notesSlide+xml"/>
  <Override PartName="/ppt/tags/tag13.xml" ContentType="application/vnd.openxmlformats-officedocument.presentationml.tags+xml"/>
  <Override PartName="/ppt/notesSlides/notesSlide25.xml" ContentType="application/vnd.openxmlformats-officedocument.presentationml.notesSlide+xml"/>
  <Override PartName="/ppt/tags/tag14.xml" ContentType="application/vnd.openxmlformats-officedocument.presentationml.tags+xml"/>
  <Override PartName="/ppt/notesSlides/notesSlide26.xml" ContentType="application/vnd.openxmlformats-officedocument.presentationml.notesSlide+xml"/>
  <Override PartName="/ppt/tags/tag15.xml" ContentType="application/vnd.openxmlformats-officedocument.presentationml.tags+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tags/tag1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8.xml" ContentType="application/vnd.openxmlformats-officedocument.presentationml.tags+xml"/>
  <Override PartName="/ppt/notesSlides/notesSlide31.xml" ContentType="application/vnd.openxmlformats-officedocument.presentationml.notesSlide+xml"/>
  <Override PartName="/ppt/tags/tag19.xml" ContentType="application/vnd.openxmlformats-officedocument.presentationml.tags+xml"/>
  <Override PartName="/ppt/notesSlides/notesSlide32.xml" ContentType="application/vnd.openxmlformats-officedocument.presentationml.notesSlide+xml"/>
  <Override PartName="/ppt/tags/tag20.xml" ContentType="application/vnd.openxmlformats-officedocument.presentationml.tags+xml"/>
  <Override PartName="/ppt/notesSlides/notesSlide33.xml" ContentType="application/vnd.openxmlformats-officedocument.presentationml.notesSlide+xml"/>
  <Override PartName="/ppt/tags/tag21.xml" ContentType="application/vnd.openxmlformats-officedocument.presentationml.tags+xml"/>
  <Override PartName="/ppt/notesSlides/notesSlide34.xml" ContentType="application/vnd.openxmlformats-officedocument.presentationml.notesSlide+xml"/>
  <Override PartName="/ppt/tags/tag2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311" r:id="rId2"/>
    <p:sldId id="433" r:id="rId3"/>
    <p:sldId id="437" r:id="rId4"/>
    <p:sldId id="470" r:id="rId5"/>
    <p:sldId id="471" r:id="rId6"/>
    <p:sldId id="442" r:id="rId7"/>
    <p:sldId id="480" r:id="rId8"/>
    <p:sldId id="342" r:id="rId9"/>
    <p:sldId id="462" r:id="rId10"/>
    <p:sldId id="463" r:id="rId11"/>
    <p:sldId id="464" r:id="rId12"/>
    <p:sldId id="465" r:id="rId13"/>
    <p:sldId id="481" r:id="rId14"/>
    <p:sldId id="482" r:id="rId15"/>
    <p:sldId id="487" r:id="rId16"/>
    <p:sldId id="488" r:id="rId17"/>
    <p:sldId id="483" r:id="rId18"/>
    <p:sldId id="484" r:id="rId19"/>
    <p:sldId id="485" r:id="rId20"/>
    <p:sldId id="486" r:id="rId21"/>
    <p:sldId id="474" r:id="rId22"/>
    <p:sldId id="457" r:id="rId23"/>
    <p:sldId id="454" r:id="rId24"/>
    <p:sldId id="455" r:id="rId25"/>
    <p:sldId id="456" r:id="rId26"/>
    <p:sldId id="475" r:id="rId27"/>
    <p:sldId id="476" r:id="rId28"/>
    <p:sldId id="477" r:id="rId29"/>
    <p:sldId id="478" r:id="rId30"/>
    <p:sldId id="479" r:id="rId31"/>
    <p:sldId id="441" r:id="rId32"/>
    <p:sldId id="356" r:id="rId33"/>
    <p:sldId id="443" r:id="rId34"/>
    <p:sldId id="444" r:id="rId35"/>
    <p:sldId id="472" r:id="rId36"/>
    <p:sldId id="447"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95" userDrawn="1">
          <p15:clr>
            <a:srgbClr val="A4A3A4"/>
          </p15:clr>
        </p15:guide>
        <p15:guide id="2" pos="5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5F82"/>
    <a:srgbClr val="E6E6FF"/>
    <a:srgbClr val="4A7C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502" autoAdjust="0"/>
  </p:normalViewPr>
  <p:slideViewPr>
    <p:cSldViewPr snapToGrid="0">
      <p:cViewPr varScale="1">
        <p:scale>
          <a:sx n="93" d="100"/>
          <a:sy n="93" d="100"/>
        </p:scale>
        <p:origin x="1158" y="54"/>
      </p:cViewPr>
      <p:guideLst>
        <p:guide orient="horz" pos="595"/>
        <p:guide pos="5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1AFBB-9892-4DDF-961D-E816518C38C6}" type="datetimeFigureOut">
              <a:rPr lang="zh-CN" altLang="en-US" smtClean="0"/>
              <a:t>2025/10/13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45BB4-AED0-496C-B3E7-D40FAE71900D}" type="slidenum">
              <a:rPr lang="zh-CN" altLang="en-US" smtClean="0"/>
              <a:t>‹#›</a:t>
            </a:fld>
            <a:endParaRPr lang="zh-CN" altLang="en-US"/>
          </a:p>
        </p:txBody>
      </p:sp>
    </p:spTree>
    <p:extLst>
      <p:ext uri="{BB962C8B-B14F-4D97-AF65-F5344CB8AC3E}">
        <p14:creationId xmlns:p14="http://schemas.microsoft.com/office/powerpoint/2010/main" val="2974406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 is even more important than all the other material in this course, if you are in the industries. 80% of your efforts will be poured into data preprocessing, rather than design or improve algorithms, given most of the model work are based on mature components such as decision tree, logistic regression, and so on and so force.</a:t>
            </a:r>
          </a:p>
        </p:txBody>
      </p:sp>
      <p:sp>
        <p:nvSpPr>
          <p:cNvPr id="4" name="Slide Number Placeholder 3"/>
          <p:cNvSpPr>
            <a:spLocks noGrp="1"/>
          </p:cNvSpPr>
          <p:nvPr>
            <p:ph type="sldNum" sz="quarter" idx="10"/>
          </p:nvPr>
        </p:nvSpPr>
        <p:spPr/>
        <p:txBody>
          <a:bodyPr/>
          <a:lstStyle/>
          <a:p>
            <a:fld id="{D5B74D15-EE48-432C-9F7D-3C56E0C9601E}" type="slidenum">
              <a:rPr lang="en-US" smtClean="0"/>
              <a:pPr/>
              <a:t>1</a:t>
            </a:fld>
            <a:endParaRPr lang="en-US"/>
          </a:p>
        </p:txBody>
      </p:sp>
    </p:spTree>
    <p:extLst>
      <p:ext uri="{BB962C8B-B14F-4D97-AF65-F5344CB8AC3E}">
        <p14:creationId xmlns:p14="http://schemas.microsoft.com/office/powerpoint/2010/main" val="2955221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10</a:t>
            </a:fld>
            <a:endParaRPr lang="en-US"/>
          </a:p>
        </p:txBody>
      </p:sp>
    </p:spTree>
    <p:extLst>
      <p:ext uri="{BB962C8B-B14F-4D97-AF65-F5344CB8AC3E}">
        <p14:creationId xmlns:p14="http://schemas.microsoft.com/office/powerpoint/2010/main" val="3305886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11</a:t>
            </a:fld>
            <a:endParaRPr lang="en-US"/>
          </a:p>
        </p:txBody>
      </p:sp>
    </p:spTree>
    <p:extLst>
      <p:ext uri="{BB962C8B-B14F-4D97-AF65-F5344CB8AC3E}">
        <p14:creationId xmlns:p14="http://schemas.microsoft.com/office/powerpoint/2010/main" val="2192251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12</a:t>
            </a:fld>
            <a:endParaRPr lang="en-US"/>
          </a:p>
        </p:txBody>
      </p:sp>
    </p:spTree>
    <p:extLst>
      <p:ext uri="{BB962C8B-B14F-4D97-AF65-F5344CB8AC3E}">
        <p14:creationId xmlns:p14="http://schemas.microsoft.com/office/powerpoint/2010/main" val="2583823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74D15-EE48-432C-9F7D-3C56E0C9601E}" type="slidenum">
              <a:rPr lang="en-US" smtClean="0"/>
              <a:pPr/>
              <a:t>13</a:t>
            </a:fld>
            <a:endParaRPr lang="en-US"/>
          </a:p>
        </p:txBody>
      </p:sp>
    </p:spTree>
    <p:extLst>
      <p:ext uri="{BB962C8B-B14F-4D97-AF65-F5344CB8AC3E}">
        <p14:creationId xmlns:p14="http://schemas.microsoft.com/office/powerpoint/2010/main" val="2352668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14</a:t>
            </a:fld>
            <a:endParaRPr lang="en-US"/>
          </a:p>
        </p:txBody>
      </p:sp>
    </p:spTree>
    <p:extLst>
      <p:ext uri="{BB962C8B-B14F-4D97-AF65-F5344CB8AC3E}">
        <p14:creationId xmlns:p14="http://schemas.microsoft.com/office/powerpoint/2010/main" val="804150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15</a:t>
            </a:fld>
            <a:endParaRPr lang="en-US"/>
          </a:p>
        </p:txBody>
      </p:sp>
    </p:spTree>
    <p:extLst>
      <p:ext uri="{BB962C8B-B14F-4D97-AF65-F5344CB8AC3E}">
        <p14:creationId xmlns:p14="http://schemas.microsoft.com/office/powerpoint/2010/main" val="2644176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16</a:t>
            </a:fld>
            <a:endParaRPr lang="en-US"/>
          </a:p>
        </p:txBody>
      </p:sp>
    </p:spTree>
    <p:extLst>
      <p:ext uri="{BB962C8B-B14F-4D97-AF65-F5344CB8AC3E}">
        <p14:creationId xmlns:p14="http://schemas.microsoft.com/office/powerpoint/2010/main" val="1912181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17</a:t>
            </a:fld>
            <a:endParaRPr lang="en-US"/>
          </a:p>
        </p:txBody>
      </p:sp>
    </p:spTree>
    <p:extLst>
      <p:ext uri="{BB962C8B-B14F-4D97-AF65-F5344CB8AC3E}">
        <p14:creationId xmlns:p14="http://schemas.microsoft.com/office/powerpoint/2010/main" val="2151549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18</a:t>
            </a:fld>
            <a:endParaRPr lang="en-US"/>
          </a:p>
        </p:txBody>
      </p:sp>
    </p:spTree>
    <p:extLst>
      <p:ext uri="{BB962C8B-B14F-4D97-AF65-F5344CB8AC3E}">
        <p14:creationId xmlns:p14="http://schemas.microsoft.com/office/powerpoint/2010/main" val="2807466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19</a:t>
            </a:fld>
            <a:endParaRPr lang="en-US"/>
          </a:p>
        </p:txBody>
      </p:sp>
    </p:spTree>
    <p:extLst>
      <p:ext uri="{BB962C8B-B14F-4D97-AF65-F5344CB8AC3E}">
        <p14:creationId xmlns:p14="http://schemas.microsoft.com/office/powerpoint/2010/main" val="3989935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74D15-EE48-432C-9F7D-3C56E0C9601E}" type="slidenum">
              <a:rPr lang="en-US" smtClean="0"/>
              <a:pPr/>
              <a:t>2</a:t>
            </a:fld>
            <a:endParaRPr lang="en-US"/>
          </a:p>
        </p:txBody>
      </p:sp>
    </p:spTree>
    <p:extLst>
      <p:ext uri="{BB962C8B-B14F-4D97-AF65-F5344CB8AC3E}">
        <p14:creationId xmlns:p14="http://schemas.microsoft.com/office/powerpoint/2010/main" val="1483566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20</a:t>
            </a:fld>
            <a:endParaRPr lang="en-US"/>
          </a:p>
        </p:txBody>
      </p:sp>
    </p:spTree>
    <p:extLst>
      <p:ext uri="{BB962C8B-B14F-4D97-AF65-F5344CB8AC3E}">
        <p14:creationId xmlns:p14="http://schemas.microsoft.com/office/powerpoint/2010/main" val="2459518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74D15-EE48-432C-9F7D-3C56E0C9601E}" type="slidenum">
              <a:rPr lang="en-US" smtClean="0"/>
              <a:pPr/>
              <a:t>21</a:t>
            </a:fld>
            <a:endParaRPr lang="en-US"/>
          </a:p>
        </p:txBody>
      </p:sp>
    </p:spTree>
    <p:extLst>
      <p:ext uri="{BB962C8B-B14F-4D97-AF65-F5344CB8AC3E}">
        <p14:creationId xmlns:p14="http://schemas.microsoft.com/office/powerpoint/2010/main" val="1634646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22</a:t>
            </a:fld>
            <a:endParaRPr lang="en-US"/>
          </a:p>
        </p:txBody>
      </p:sp>
    </p:spTree>
    <p:extLst>
      <p:ext uri="{BB962C8B-B14F-4D97-AF65-F5344CB8AC3E}">
        <p14:creationId xmlns:p14="http://schemas.microsoft.com/office/powerpoint/2010/main" val="2199681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23</a:t>
            </a:fld>
            <a:endParaRPr lang="en-US"/>
          </a:p>
        </p:txBody>
      </p:sp>
    </p:spTree>
    <p:extLst>
      <p:ext uri="{BB962C8B-B14F-4D97-AF65-F5344CB8AC3E}">
        <p14:creationId xmlns:p14="http://schemas.microsoft.com/office/powerpoint/2010/main" val="3420244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24</a:t>
            </a:fld>
            <a:endParaRPr lang="en-US"/>
          </a:p>
        </p:txBody>
      </p:sp>
    </p:spTree>
    <p:extLst>
      <p:ext uri="{BB962C8B-B14F-4D97-AF65-F5344CB8AC3E}">
        <p14:creationId xmlns:p14="http://schemas.microsoft.com/office/powerpoint/2010/main" val="2047016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25</a:t>
            </a:fld>
            <a:endParaRPr lang="en-US"/>
          </a:p>
        </p:txBody>
      </p:sp>
    </p:spTree>
    <p:extLst>
      <p:ext uri="{BB962C8B-B14F-4D97-AF65-F5344CB8AC3E}">
        <p14:creationId xmlns:p14="http://schemas.microsoft.com/office/powerpoint/2010/main" val="4148813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26</a:t>
            </a:fld>
            <a:endParaRPr lang="en-US"/>
          </a:p>
        </p:txBody>
      </p:sp>
    </p:spTree>
    <p:extLst>
      <p:ext uri="{BB962C8B-B14F-4D97-AF65-F5344CB8AC3E}">
        <p14:creationId xmlns:p14="http://schemas.microsoft.com/office/powerpoint/2010/main" val="313467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27</a:t>
            </a:fld>
            <a:endParaRPr lang="en-US"/>
          </a:p>
        </p:txBody>
      </p:sp>
    </p:spTree>
    <p:extLst>
      <p:ext uri="{BB962C8B-B14F-4D97-AF65-F5344CB8AC3E}">
        <p14:creationId xmlns:p14="http://schemas.microsoft.com/office/powerpoint/2010/main" val="937059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28</a:t>
            </a:fld>
            <a:endParaRPr lang="en-US"/>
          </a:p>
        </p:txBody>
      </p:sp>
    </p:spTree>
    <p:extLst>
      <p:ext uri="{BB962C8B-B14F-4D97-AF65-F5344CB8AC3E}">
        <p14:creationId xmlns:p14="http://schemas.microsoft.com/office/powerpoint/2010/main" val="3590181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29</a:t>
            </a:fld>
            <a:endParaRPr lang="en-US"/>
          </a:p>
        </p:txBody>
      </p:sp>
    </p:spTree>
    <p:extLst>
      <p:ext uri="{BB962C8B-B14F-4D97-AF65-F5344CB8AC3E}">
        <p14:creationId xmlns:p14="http://schemas.microsoft.com/office/powerpoint/2010/main" val="1314808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transaction graph, node ,edge;  IP, Device, phone </a:t>
            </a:r>
            <a:r>
              <a:rPr lang="en-US" dirty="0" err="1"/>
              <a:t>NO,etc</a:t>
            </a:r>
            <a:endParaRPr lang="en-US" dirty="0"/>
          </a:p>
        </p:txBody>
      </p:sp>
      <p:sp>
        <p:nvSpPr>
          <p:cNvPr id="4" name="Slide Number Placeholder 3"/>
          <p:cNvSpPr>
            <a:spLocks noGrp="1"/>
          </p:cNvSpPr>
          <p:nvPr>
            <p:ph type="sldNum" sz="quarter" idx="10"/>
          </p:nvPr>
        </p:nvSpPr>
        <p:spPr/>
        <p:txBody>
          <a:bodyPr/>
          <a:lstStyle/>
          <a:p>
            <a:fld id="{D5B74D15-EE48-432C-9F7D-3C56E0C9601E}" type="slidenum">
              <a:rPr lang="en-US" smtClean="0"/>
              <a:pPr/>
              <a:t>3</a:t>
            </a:fld>
            <a:endParaRPr lang="en-US"/>
          </a:p>
        </p:txBody>
      </p:sp>
    </p:spTree>
    <p:extLst>
      <p:ext uri="{BB962C8B-B14F-4D97-AF65-F5344CB8AC3E}">
        <p14:creationId xmlns:p14="http://schemas.microsoft.com/office/powerpoint/2010/main" val="3018513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74D15-EE48-432C-9F7D-3C56E0C9601E}" type="slidenum">
              <a:rPr lang="en-US" smtClean="0"/>
              <a:pPr/>
              <a:t>30</a:t>
            </a:fld>
            <a:endParaRPr lang="en-US"/>
          </a:p>
        </p:txBody>
      </p:sp>
    </p:spTree>
    <p:extLst>
      <p:ext uri="{BB962C8B-B14F-4D97-AF65-F5344CB8AC3E}">
        <p14:creationId xmlns:p14="http://schemas.microsoft.com/office/powerpoint/2010/main" val="1585924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74D15-EE48-432C-9F7D-3C56E0C9601E}" type="slidenum">
              <a:rPr lang="en-US" smtClean="0"/>
              <a:pPr/>
              <a:t>31</a:t>
            </a:fld>
            <a:endParaRPr lang="en-US"/>
          </a:p>
        </p:txBody>
      </p:sp>
    </p:spTree>
    <p:extLst>
      <p:ext uri="{BB962C8B-B14F-4D97-AF65-F5344CB8AC3E}">
        <p14:creationId xmlns:p14="http://schemas.microsoft.com/office/powerpoint/2010/main" val="3320204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74D15-EE48-432C-9F7D-3C56E0C9601E}" type="slidenum">
              <a:rPr lang="en-US" smtClean="0"/>
              <a:pPr/>
              <a:t>32</a:t>
            </a:fld>
            <a:endParaRPr lang="en-US"/>
          </a:p>
        </p:txBody>
      </p:sp>
    </p:spTree>
    <p:extLst>
      <p:ext uri="{BB962C8B-B14F-4D97-AF65-F5344CB8AC3E}">
        <p14:creationId xmlns:p14="http://schemas.microsoft.com/office/powerpoint/2010/main" val="2896383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33</a:t>
            </a:fld>
            <a:endParaRPr lang="en-US"/>
          </a:p>
        </p:txBody>
      </p:sp>
    </p:spTree>
    <p:extLst>
      <p:ext uri="{BB962C8B-B14F-4D97-AF65-F5344CB8AC3E}">
        <p14:creationId xmlns:p14="http://schemas.microsoft.com/office/powerpoint/2010/main" val="3431242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34</a:t>
            </a:fld>
            <a:endParaRPr lang="en-US"/>
          </a:p>
        </p:txBody>
      </p:sp>
    </p:spTree>
    <p:extLst>
      <p:ext uri="{BB962C8B-B14F-4D97-AF65-F5344CB8AC3E}">
        <p14:creationId xmlns:p14="http://schemas.microsoft.com/office/powerpoint/2010/main" val="19984469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35</a:t>
            </a:fld>
            <a:endParaRPr lang="en-US"/>
          </a:p>
        </p:txBody>
      </p:sp>
    </p:spTree>
    <p:extLst>
      <p:ext uri="{BB962C8B-B14F-4D97-AF65-F5344CB8AC3E}">
        <p14:creationId xmlns:p14="http://schemas.microsoft.com/office/powerpoint/2010/main" val="3794456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transaction graph, node ,edge;  IP, Device, phone </a:t>
            </a:r>
            <a:r>
              <a:rPr lang="en-US" dirty="0" err="1"/>
              <a:t>NO,etc</a:t>
            </a:r>
            <a:endParaRPr lang="en-US" dirty="0"/>
          </a:p>
        </p:txBody>
      </p:sp>
      <p:sp>
        <p:nvSpPr>
          <p:cNvPr id="4" name="Slide Number Placeholder 3"/>
          <p:cNvSpPr>
            <a:spLocks noGrp="1"/>
          </p:cNvSpPr>
          <p:nvPr>
            <p:ph type="sldNum" sz="quarter" idx="10"/>
          </p:nvPr>
        </p:nvSpPr>
        <p:spPr/>
        <p:txBody>
          <a:bodyPr/>
          <a:lstStyle/>
          <a:p>
            <a:fld id="{D5B74D15-EE48-432C-9F7D-3C56E0C9601E}" type="slidenum">
              <a:rPr lang="en-US" smtClean="0"/>
              <a:pPr/>
              <a:t>36</a:t>
            </a:fld>
            <a:endParaRPr lang="en-US"/>
          </a:p>
        </p:txBody>
      </p:sp>
    </p:spTree>
    <p:extLst>
      <p:ext uri="{BB962C8B-B14F-4D97-AF65-F5344CB8AC3E}">
        <p14:creationId xmlns:p14="http://schemas.microsoft.com/office/powerpoint/2010/main" val="1484634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transaction graph, node ,edge;  IP, Device, phone </a:t>
            </a:r>
            <a:r>
              <a:rPr lang="en-US" dirty="0" err="1"/>
              <a:t>NO,etc</a:t>
            </a:r>
            <a:endParaRPr lang="en-US" dirty="0"/>
          </a:p>
        </p:txBody>
      </p:sp>
      <p:sp>
        <p:nvSpPr>
          <p:cNvPr id="4" name="Slide Number Placeholder 3"/>
          <p:cNvSpPr>
            <a:spLocks noGrp="1"/>
          </p:cNvSpPr>
          <p:nvPr>
            <p:ph type="sldNum" sz="quarter" idx="10"/>
          </p:nvPr>
        </p:nvSpPr>
        <p:spPr/>
        <p:txBody>
          <a:bodyPr/>
          <a:lstStyle/>
          <a:p>
            <a:fld id="{D5B74D15-EE48-432C-9F7D-3C56E0C9601E}" type="slidenum">
              <a:rPr lang="en-US" smtClean="0"/>
              <a:pPr/>
              <a:t>4</a:t>
            </a:fld>
            <a:endParaRPr lang="en-US"/>
          </a:p>
        </p:txBody>
      </p:sp>
    </p:spTree>
    <p:extLst>
      <p:ext uri="{BB962C8B-B14F-4D97-AF65-F5344CB8AC3E}">
        <p14:creationId xmlns:p14="http://schemas.microsoft.com/office/powerpoint/2010/main" val="4040965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transaction graph, node ,edge;  IP, Device, phone </a:t>
            </a:r>
            <a:r>
              <a:rPr lang="en-US" dirty="0" err="1"/>
              <a:t>NO,etc</a:t>
            </a:r>
            <a:endParaRPr lang="en-US" dirty="0"/>
          </a:p>
        </p:txBody>
      </p:sp>
      <p:sp>
        <p:nvSpPr>
          <p:cNvPr id="4" name="Slide Number Placeholder 3"/>
          <p:cNvSpPr>
            <a:spLocks noGrp="1"/>
          </p:cNvSpPr>
          <p:nvPr>
            <p:ph type="sldNum" sz="quarter" idx="10"/>
          </p:nvPr>
        </p:nvSpPr>
        <p:spPr/>
        <p:txBody>
          <a:bodyPr/>
          <a:lstStyle/>
          <a:p>
            <a:fld id="{D5B74D15-EE48-432C-9F7D-3C56E0C9601E}" type="slidenum">
              <a:rPr lang="en-US" smtClean="0"/>
              <a:pPr/>
              <a:t>5</a:t>
            </a:fld>
            <a:endParaRPr lang="en-US"/>
          </a:p>
        </p:txBody>
      </p:sp>
    </p:spTree>
    <p:extLst>
      <p:ext uri="{BB962C8B-B14F-4D97-AF65-F5344CB8AC3E}">
        <p14:creationId xmlns:p14="http://schemas.microsoft.com/office/powerpoint/2010/main" val="1075433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6</a:t>
            </a:fld>
            <a:endParaRPr lang="en-US"/>
          </a:p>
        </p:txBody>
      </p:sp>
    </p:spTree>
    <p:extLst>
      <p:ext uri="{BB962C8B-B14F-4D97-AF65-F5344CB8AC3E}">
        <p14:creationId xmlns:p14="http://schemas.microsoft.com/office/powerpoint/2010/main" val="218218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74D15-EE48-432C-9F7D-3C56E0C9601E}" type="slidenum">
              <a:rPr lang="en-US" smtClean="0"/>
              <a:pPr/>
              <a:t>7</a:t>
            </a:fld>
            <a:endParaRPr lang="en-US"/>
          </a:p>
        </p:txBody>
      </p:sp>
    </p:spTree>
    <p:extLst>
      <p:ext uri="{BB962C8B-B14F-4D97-AF65-F5344CB8AC3E}">
        <p14:creationId xmlns:p14="http://schemas.microsoft.com/office/powerpoint/2010/main" val="2325131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8</a:t>
            </a:fld>
            <a:endParaRPr lang="en-US"/>
          </a:p>
        </p:txBody>
      </p:sp>
    </p:spTree>
    <p:extLst>
      <p:ext uri="{BB962C8B-B14F-4D97-AF65-F5344CB8AC3E}">
        <p14:creationId xmlns:p14="http://schemas.microsoft.com/office/powerpoint/2010/main" val="3935291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B74D15-EE48-432C-9F7D-3C56E0C9601E}" type="slidenum">
              <a:rPr lang="en-US" smtClean="0"/>
              <a:pPr/>
              <a:t>9</a:t>
            </a:fld>
            <a:endParaRPr lang="en-US"/>
          </a:p>
        </p:txBody>
      </p:sp>
    </p:spTree>
    <p:extLst>
      <p:ext uri="{BB962C8B-B14F-4D97-AF65-F5344CB8AC3E}">
        <p14:creationId xmlns:p14="http://schemas.microsoft.com/office/powerpoint/2010/main" val="3229085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3849F-7B57-4E2B-8C42-069030F1970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84D08CD-B4DA-4AE9-B570-CD8C6CE706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EA6614B-CF76-48ED-B8F2-36C96CE699AA}"/>
              </a:ext>
            </a:extLst>
          </p:cNvPr>
          <p:cNvSpPr>
            <a:spLocks noGrp="1"/>
          </p:cNvSpPr>
          <p:nvPr>
            <p:ph type="dt" sz="half" idx="10"/>
          </p:nvPr>
        </p:nvSpPr>
        <p:spPr/>
        <p:txBody>
          <a:bodyPr/>
          <a:lstStyle/>
          <a:p>
            <a:fld id="{CBF398E5-A2A1-4652-88B8-9375EEBC7B75}" type="datetime1">
              <a:rPr lang="zh-CN" altLang="en-US" smtClean="0"/>
              <a:t>2025/10/13</a:t>
            </a:fld>
            <a:endParaRPr lang="zh-CN" altLang="en-US"/>
          </a:p>
        </p:txBody>
      </p:sp>
      <p:sp>
        <p:nvSpPr>
          <p:cNvPr id="5" name="页脚占位符 4">
            <a:extLst>
              <a:ext uri="{FF2B5EF4-FFF2-40B4-BE49-F238E27FC236}">
                <a16:creationId xmlns:a16="http://schemas.microsoft.com/office/drawing/2014/main" id="{FFE4C277-6394-4B7D-843F-BA101AE05C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A26B39-5476-4814-9AAF-36DB9B5431EC}"/>
              </a:ext>
            </a:extLst>
          </p:cNvPr>
          <p:cNvSpPr>
            <a:spLocks noGrp="1"/>
          </p:cNvSpPr>
          <p:nvPr>
            <p:ph type="sldNum" sz="quarter" idx="12"/>
          </p:nvPr>
        </p:nvSpPr>
        <p:spPr/>
        <p:txBody>
          <a:bodyPr/>
          <a:lstStyle/>
          <a:p>
            <a:fld id="{A2A4C435-CAFE-4904-AE06-866576AFAACA}" type="slidenum">
              <a:rPr lang="zh-CN" altLang="en-US" smtClean="0"/>
              <a:t>‹#›</a:t>
            </a:fld>
            <a:endParaRPr lang="zh-CN" altLang="en-US"/>
          </a:p>
        </p:txBody>
      </p:sp>
    </p:spTree>
    <p:extLst>
      <p:ext uri="{BB962C8B-B14F-4D97-AF65-F5344CB8AC3E}">
        <p14:creationId xmlns:p14="http://schemas.microsoft.com/office/powerpoint/2010/main" val="284280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F8C429-FEC6-493F-B9D0-AD9EED837B6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B1F65F2-47C8-41B6-88B0-69EB5618DB3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6B93EF-6DD3-477A-9972-52F75478DBE9}"/>
              </a:ext>
            </a:extLst>
          </p:cNvPr>
          <p:cNvSpPr>
            <a:spLocks noGrp="1"/>
          </p:cNvSpPr>
          <p:nvPr>
            <p:ph type="dt" sz="half" idx="10"/>
          </p:nvPr>
        </p:nvSpPr>
        <p:spPr/>
        <p:txBody>
          <a:bodyPr/>
          <a:lstStyle/>
          <a:p>
            <a:fld id="{1E56117E-2318-4737-AC0E-4D134A92B197}" type="datetime1">
              <a:rPr lang="zh-CN" altLang="en-US" smtClean="0"/>
              <a:t>2025/10/13</a:t>
            </a:fld>
            <a:endParaRPr lang="zh-CN" altLang="en-US"/>
          </a:p>
        </p:txBody>
      </p:sp>
      <p:sp>
        <p:nvSpPr>
          <p:cNvPr id="5" name="页脚占位符 4">
            <a:extLst>
              <a:ext uri="{FF2B5EF4-FFF2-40B4-BE49-F238E27FC236}">
                <a16:creationId xmlns:a16="http://schemas.microsoft.com/office/drawing/2014/main" id="{4279182D-9087-41EB-9C5B-B9C180940C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68D9DB-1D64-44E1-82B1-63582672F115}"/>
              </a:ext>
            </a:extLst>
          </p:cNvPr>
          <p:cNvSpPr>
            <a:spLocks noGrp="1"/>
          </p:cNvSpPr>
          <p:nvPr>
            <p:ph type="sldNum" sz="quarter" idx="12"/>
          </p:nvPr>
        </p:nvSpPr>
        <p:spPr/>
        <p:txBody>
          <a:bodyPr/>
          <a:lstStyle/>
          <a:p>
            <a:fld id="{A2A4C435-CAFE-4904-AE06-866576AFAACA}" type="slidenum">
              <a:rPr lang="zh-CN" altLang="en-US" smtClean="0"/>
              <a:t>‹#›</a:t>
            </a:fld>
            <a:endParaRPr lang="zh-CN" altLang="en-US"/>
          </a:p>
        </p:txBody>
      </p:sp>
    </p:spTree>
    <p:extLst>
      <p:ext uri="{BB962C8B-B14F-4D97-AF65-F5344CB8AC3E}">
        <p14:creationId xmlns:p14="http://schemas.microsoft.com/office/powerpoint/2010/main" val="626615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77E576A-CA49-483A-8148-A8E79DB6577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B8562C-A7BD-42CC-AE00-3AE39292003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73C1CD8-0B6C-47B6-B214-1DA4A6E6D4FE}"/>
              </a:ext>
            </a:extLst>
          </p:cNvPr>
          <p:cNvSpPr>
            <a:spLocks noGrp="1"/>
          </p:cNvSpPr>
          <p:nvPr>
            <p:ph type="dt" sz="half" idx="10"/>
          </p:nvPr>
        </p:nvSpPr>
        <p:spPr/>
        <p:txBody>
          <a:bodyPr/>
          <a:lstStyle/>
          <a:p>
            <a:fld id="{190353F1-4EC0-4328-AB11-51B2F63855EE}" type="datetime1">
              <a:rPr lang="zh-CN" altLang="en-US" smtClean="0"/>
              <a:t>2025/10/13</a:t>
            </a:fld>
            <a:endParaRPr lang="zh-CN" altLang="en-US"/>
          </a:p>
        </p:txBody>
      </p:sp>
      <p:sp>
        <p:nvSpPr>
          <p:cNvPr id="5" name="页脚占位符 4">
            <a:extLst>
              <a:ext uri="{FF2B5EF4-FFF2-40B4-BE49-F238E27FC236}">
                <a16:creationId xmlns:a16="http://schemas.microsoft.com/office/drawing/2014/main" id="{F9F2058E-F353-4B2E-B19A-ECD8AABF0C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2BCDDE-7817-4564-ACFD-44462D159585}"/>
              </a:ext>
            </a:extLst>
          </p:cNvPr>
          <p:cNvSpPr>
            <a:spLocks noGrp="1"/>
          </p:cNvSpPr>
          <p:nvPr>
            <p:ph type="sldNum" sz="quarter" idx="12"/>
          </p:nvPr>
        </p:nvSpPr>
        <p:spPr/>
        <p:txBody>
          <a:bodyPr/>
          <a:lstStyle/>
          <a:p>
            <a:fld id="{A2A4C435-CAFE-4904-AE06-866576AFAACA}" type="slidenum">
              <a:rPr lang="zh-CN" altLang="en-US" smtClean="0"/>
              <a:t>‹#›</a:t>
            </a:fld>
            <a:endParaRPr lang="zh-CN" altLang="en-US"/>
          </a:p>
        </p:txBody>
      </p:sp>
    </p:spTree>
    <p:extLst>
      <p:ext uri="{BB962C8B-B14F-4D97-AF65-F5344CB8AC3E}">
        <p14:creationId xmlns:p14="http://schemas.microsoft.com/office/powerpoint/2010/main" val="235657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FAFBDE-53D9-4AB6-ADF9-A4584A94B4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0B202B-AC17-4E9B-9E12-EA37BB874EA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E4CFAE-D7EB-4A9D-99CB-208D998C109D}"/>
              </a:ext>
            </a:extLst>
          </p:cNvPr>
          <p:cNvSpPr>
            <a:spLocks noGrp="1"/>
          </p:cNvSpPr>
          <p:nvPr>
            <p:ph type="dt" sz="half" idx="10"/>
          </p:nvPr>
        </p:nvSpPr>
        <p:spPr/>
        <p:txBody>
          <a:bodyPr/>
          <a:lstStyle/>
          <a:p>
            <a:fld id="{C56E17BD-5E4D-4D13-B1D2-FE88BA06FCA3}" type="datetime1">
              <a:rPr lang="zh-CN" altLang="en-US" smtClean="0"/>
              <a:t>2025/10/13</a:t>
            </a:fld>
            <a:endParaRPr lang="zh-CN" altLang="en-US"/>
          </a:p>
        </p:txBody>
      </p:sp>
      <p:sp>
        <p:nvSpPr>
          <p:cNvPr id="5" name="页脚占位符 4">
            <a:extLst>
              <a:ext uri="{FF2B5EF4-FFF2-40B4-BE49-F238E27FC236}">
                <a16:creationId xmlns:a16="http://schemas.microsoft.com/office/drawing/2014/main" id="{B3A643AA-01ED-43EE-B88C-0F03F426E0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0378B3-3A92-44CC-ADEC-64FF227219A5}"/>
              </a:ext>
            </a:extLst>
          </p:cNvPr>
          <p:cNvSpPr>
            <a:spLocks noGrp="1"/>
          </p:cNvSpPr>
          <p:nvPr>
            <p:ph type="sldNum" sz="quarter" idx="12"/>
          </p:nvPr>
        </p:nvSpPr>
        <p:spPr/>
        <p:txBody>
          <a:bodyPr/>
          <a:lstStyle/>
          <a:p>
            <a:fld id="{A2A4C435-CAFE-4904-AE06-866576AFAACA}" type="slidenum">
              <a:rPr lang="zh-CN" altLang="en-US" smtClean="0"/>
              <a:t>‹#›</a:t>
            </a:fld>
            <a:endParaRPr lang="zh-CN" altLang="en-US"/>
          </a:p>
        </p:txBody>
      </p:sp>
    </p:spTree>
    <p:extLst>
      <p:ext uri="{BB962C8B-B14F-4D97-AF65-F5344CB8AC3E}">
        <p14:creationId xmlns:p14="http://schemas.microsoft.com/office/powerpoint/2010/main" val="264458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30FAF7-E519-4D8A-B30A-5F72CF82DC3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0E039A3-43DC-4FD2-93A8-D2BD4F616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5B2D7CD-039C-4FEA-8B81-015128A9D01A}"/>
              </a:ext>
            </a:extLst>
          </p:cNvPr>
          <p:cNvSpPr>
            <a:spLocks noGrp="1"/>
          </p:cNvSpPr>
          <p:nvPr>
            <p:ph type="dt" sz="half" idx="10"/>
          </p:nvPr>
        </p:nvSpPr>
        <p:spPr/>
        <p:txBody>
          <a:bodyPr/>
          <a:lstStyle/>
          <a:p>
            <a:fld id="{4E32691E-41BB-4ABC-AFE3-9752F1F9CA59}" type="datetime1">
              <a:rPr lang="zh-CN" altLang="en-US" smtClean="0"/>
              <a:t>2025/10/13</a:t>
            </a:fld>
            <a:endParaRPr lang="zh-CN" altLang="en-US"/>
          </a:p>
        </p:txBody>
      </p:sp>
      <p:sp>
        <p:nvSpPr>
          <p:cNvPr id="5" name="页脚占位符 4">
            <a:extLst>
              <a:ext uri="{FF2B5EF4-FFF2-40B4-BE49-F238E27FC236}">
                <a16:creationId xmlns:a16="http://schemas.microsoft.com/office/drawing/2014/main" id="{4CB45A52-6ED2-4EC1-8939-E5FF8AAAE7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5085B1-37B4-4A27-BD2D-E0991972D448}"/>
              </a:ext>
            </a:extLst>
          </p:cNvPr>
          <p:cNvSpPr>
            <a:spLocks noGrp="1"/>
          </p:cNvSpPr>
          <p:nvPr>
            <p:ph type="sldNum" sz="quarter" idx="12"/>
          </p:nvPr>
        </p:nvSpPr>
        <p:spPr/>
        <p:txBody>
          <a:bodyPr/>
          <a:lstStyle/>
          <a:p>
            <a:fld id="{A2A4C435-CAFE-4904-AE06-866576AFAACA}" type="slidenum">
              <a:rPr lang="zh-CN" altLang="en-US" smtClean="0"/>
              <a:t>‹#›</a:t>
            </a:fld>
            <a:endParaRPr lang="zh-CN" altLang="en-US"/>
          </a:p>
        </p:txBody>
      </p:sp>
    </p:spTree>
    <p:extLst>
      <p:ext uri="{BB962C8B-B14F-4D97-AF65-F5344CB8AC3E}">
        <p14:creationId xmlns:p14="http://schemas.microsoft.com/office/powerpoint/2010/main" val="54447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386B3C-A1CD-4DED-B7F1-CEBD710F64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5CD9008-F908-4ACB-95D5-8DE0F96DA0D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F363AFF-E52D-4F49-B2A2-4DB3625D401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713B6C-A103-4EA1-8C86-0D147727320C}"/>
              </a:ext>
            </a:extLst>
          </p:cNvPr>
          <p:cNvSpPr>
            <a:spLocks noGrp="1"/>
          </p:cNvSpPr>
          <p:nvPr>
            <p:ph type="dt" sz="half" idx="10"/>
          </p:nvPr>
        </p:nvSpPr>
        <p:spPr/>
        <p:txBody>
          <a:bodyPr/>
          <a:lstStyle/>
          <a:p>
            <a:fld id="{9501B96F-A004-4A0B-9C0F-3E368399B283}" type="datetime1">
              <a:rPr lang="zh-CN" altLang="en-US" smtClean="0"/>
              <a:t>2025/10/13</a:t>
            </a:fld>
            <a:endParaRPr lang="zh-CN" altLang="en-US"/>
          </a:p>
        </p:txBody>
      </p:sp>
      <p:sp>
        <p:nvSpPr>
          <p:cNvPr id="6" name="页脚占位符 5">
            <a:extLst>
              <a:ext uri="{FF2B5EF4-FFF2-40B4-BE49-F238E27FC236}">
                <a16:creationId xmlns:a16="http://schemas.microsoft.com/office/drawing/2014/main" id="{A172D00F-53E6-49CC-80C5-C01B55C51F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CF175E9-EC0E-4F5D-A358-86872F4B5C6F}"/>
              </a:ext>
            </a:extLst>
          </p:cNvPr>
          <p:cNvSpPr>
            <a:spLocks noGrp="1"/>
          </p:cNvSpPr>
          <p:nvPr>
            <p:ph type="sldNum" sz="quarter" idx="12"/>
          </p:nvPr>
        </p:nvSpPr>
        <p:spPr/>
        <p:txBody>
          <a:bodyPr/>
          <a:lstStyle/>
          <a:p>
            <a:fld id="{A2A4C435-CAFE-4904-AE06-866576AFAACA}" type="slidenum">
              <a:rPr lang="zh-CN" altLang="en-US" smtClean="0"/>
              <a:t>‹#›</a:t>
            </a:fld>
            <a:endParaRPr lang="zh-CN" altLang="en-US"/>
          </a:p>
        </p:txBody>
      </p:sp>
    </p:spTree>
    <p:extLst>
      <p:ext uri="{BB962C8B-B14F-4D97-AF65-F5344CB8AC3E}">
        <p14:creationId xmlns:p14="http://schemas.microsoft.com/office/powerpoint/2010/main" val="2410057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B86803-BC75-4059-B45C-6F74C7F62FE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260B4D-8DC7-4A15-AF0D-6A369C9564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EFB6C5B-EC1A-48AA-B415-50E5B14821A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81A1FC-9C87-48D5-B631-0016C30ADF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3AAF5FC-4A15-4337-B8DA-32B0CF8BD3A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95D85B-678E-42B9-93BD-25E34CD052FA}"/>
              </a:ext>
            </a:extLst>
          </p:cNvPr>
          <p:cNvSpPr>
            <a:spLocks noGrp="1"/>
          </p:cNvSpPr>
          <p:nvPr>
            <p:ph type="dt" sz="half" idx="10"/>
          </p:nvPr>
        </p:nvSpPr>
        <p:spPr/>
        <p:txBody>
          <a:bodyPr/>
          <a:lstStyle/>
          <a:p>
            <a:fld id="{2A47DBD6-2F5A-4060-A669-0C55C30D0E5C}" type="datetime1">
              <a:rPr lang="zh-CN" altLang="en-US" smtClean="0"/>
              <a:t>2025/10/13</a:t>
            </a:fld>
            <a:endParaRPr lang="zh-CN" altLang="en-US"/>
          </a:p>
        </p:txBody>
      </p:sp>
      <p:sp>
        <p:nvSpPr>
          <p:cNvPr id="8" name="页脚占位符 7">
            <a:extLst>
              <a:ext uri="{FF2B5EF4-FFF2-40B4-BE49-F238E27FC236}">
                <a16:creationId xmlns:a16="http://schemas.microsoft.com/office/drawing/2014/main" id="{43DE0A4C-BCFD-48FE-A8AA-7B9301F2930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72F06B1-1721-4365-8718-329CB036E5E5}"/>
              </a:ext>
            </a:extLst>
          </p:cNvPr>
          <p:cNvSpPr>
            <a:spLocks noGrp="1"/>
          </p:cNvSpPr>
          <p:nvPr>
            <p:ph type="sldNum" sz="quarter" idx="12"/>
          </p:nvPr>
        </p:nvSpPr>
        <p:spPr/>
        <p:txBody>
          <a:bodyPr/>
          <a:lstStyle/>
          <a:p>
            <a:fld id="{A2A4C435-CAFE-4904-AE06-866576AFAACA}" type="slidenum">
              <a:rPr lang="zh-CN" altLang="en-US" smtClean="0"/>
              <a:t>‹#›</a:t>
            </a:fld>
            <a:endParaRPr lang="zh-CN" altLang="en-US"/>
          </a:p>
        </p:txBody>
      </p:sp>
    </p:spTree>
    <p:extLst>
      <p:ext uri="{BB962C8B-B14F-4D97-AF65-F5344CB8AC3E}">
        <p14:creationId xmlns:p14="http://schemas.microsoft.com/office/powerpoint/2010/main" val="3192528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7B2630-93DC-4073-832F-4F5013EC50D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70A1682-E73B-4ED2-9E82-C4C3E266CCAF}"/>
              </a:ext>
            </a:extLst>
          </p:cNvPr>
          <p:cNvSpPr>
            <a:spLocks noGrp="1"/>
          </p:cNvSpPr>
          <p:nvPr>
            <p:ph type="dt" sz="half" idx="10"/>
          </p:nvPr>
        </p:nvSpPr>
        <p:spPr/>
        <p:txBody>
          <a:bodyPr/>
          <a:lstStyle/>
          <a:p>
            <a:fld id="{9A145C54-BFCD-4982-91A7-B7937AB01832}" type="datetime1">
              <a:rPr lang="zh-CN" altLang="en-US" smtClean="0"/>
              <a:t>2025/10/13</a:t>
            </a:fld>
            <a:endParaRPr lang="zh-CN" altLang="en-US"/>
          </a:p>
        </p:txBody>
      </p:sp>
      <p:sp>
        <p:nvSpPr>
          <p:cNvPr id="4" name="页脚占位符 3">
            <a:extLst>
              <a:ext uri="{FF2B5EF4-FFF2-40B4-BE49-F238E27FC236}">
                <a16:creationId xmlns:a16="http://schemas.microsoft.com/office/drawing/2014/main" id="{CE201D84-786C-4CE5-9324-7403631420D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5F06D2D-DFFB-4445-9C2E-4AE136BC40DB}"/>
              </a:ext>
            </a:extLst>
          </p:cNvPr>
          <p:cNvSpPr>
            <a:spLocks noGrp="1"/>
          </p:cNvSpPr>
          <p:nvPr>
            <p:ph type="sldNum" sz="quarter" idx="12"/>
          </p:nvPr>
        </p:nvSpPr>
        <p:spPr/>
        <p:txBody>
          <a:bodyPr/>
          <a:lstStyle/>
          <a:p>
            <a:fld id="{A2A4C435-CAFE-4904-AE06-866576AFAACA}" type="slidenum">
              <a:rPr lang="zh-CN" altLang="en-US" smtClean="0"/>
              <a:t>‹#›</a:t>
            </a:fld>
            <a:endParaRPr lang="zh-CN" altLang="en-US"/>
          </a:p>
        </p:txBody>
      </p:sp>
    </p:spTree>
    <p:extLst>
      <p:ext uri="{BB962C8B-B14F-4D97-AF65-F5344CB8AC3E}">
        <p14:creationId xmlns:p14="http://schemas.microsoft.com/office/powerpoint/2010/main" val="958528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896A70C-B295-4FC1-9DBB-73C017537A2D}"/>
              </a:ext>
            </a:extLst>
          </p:cNvPr>
          <p:cNvSpPr>
            <a:spLocks noGrp="1"/>
          </p:cNvSpPr>
          <p:nvPr>
            <p:ph type="dt" sz="half" idx="10"/>
          </p:nvPr>
        </p:nvSpPr>
        <p:spPr/>
        <p:txBody>
          <a:bodyPr/>
          <a:lstStyle/>
          <a:p>
            <a:fld id="{587EB705-E914-4182-9405-A44DA4E3F933}" type="datetime1">
              <a:rPr lang="zh-CN" altLang="en-US" smtClean="0"/>
              <a:t>2025/10/13</a:t>
            </a:fld>
            <a:endParaRPr lang="zh-CN" altLang="en-US"/>
          </a:p>
        </p:txBody>
      </p:sp>
      <p:sp>
        <p:nvSpPr>
          <p:cNvPr id="3" name="页脚占位符 2">
            <a:extLst>
              <a:ext uri="{FF2B5EF4-FFF2-40B4-BE49-F238E27FC236}">
                <a16:creationId xmlns:a16="http://schemas.microsoft.com/office/drawing/2014/main" id="{275EA691-6560-4554-BDB0-03378882029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F55A16C-F560-489D-AF0A-DB4FDF1AA288}"/>
              </a:ext>
            </a:extLst>
          </p:cNvPr>
          <p:cNvSpPr>
            <a:spLocks noGrp="1"/>
          </p:cNvSpPr>
          <p:nvPr>
            <p:ph type="sldNum" sz="quarter" idx="12"/>
          </p:nvPr>
        </p:nvSpPr>
        <p:spPr/>
        <p:txBody>
          <a:bodyPr/>
          <a:lstStyle/>
          <a:p>
            <a:fld id="{A2A4C435-CAFE-4904-AE06-866576AFAACA}" type="slidenum">
              <a:rPr lang="zh-CN" altLang="en-US" smtClean="0"/>
              <a:t>‹#›</a:t>
            </a:fld>
            <a:endParaRPr lang="zh-CN" altLang="en-US"/>
          </a:p>
        </p:txBody>
      </p:sp>
    </p:spTree>
    <p:extLst>
      <p:ext uri="{BB962C8B-B14F-4D97-AF65-F5344CB8AC3E}">
        <p14:creationId xmlns:p14="http://schemas.microsoft.com/office/powerpoint/2010/main" val="2574977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FE705-953B-4973-B617-60C1BBEDAE3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8B106B4-EE3D-4303-A119-BE33A7086C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CB7447C-B47E-49C9-9277-AE2D6B045D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76B7991-F79B-4CAC-AFA3-1B2D9329C666}"/>
              </a:ext>
            </a:extLst>
          </p:cNvPr>
          <p:cNvSpPr>
            <a:spLocks noGrp="1"/>
          </p:cNvSpPr>
          <p:nvPr>
            <p:ph type="dt" sz="half" idx="10"/>
          </p:nvPr>
        </p:nvSpPr>
        <p:spPr/>
        <p:txBody>
          <a:bodyPr/>
          <a:lstStyle/>
          <a:p>
            <a:fld id="{B2AE6D50-44E1-4997-A55F-0279F8B730E1}" type="datetime1">
              <a:rPr lang="zh-CN" altLang="en-US" smtClean="0"/>
              <a:t>2025/10/13</a:t>
            </a:fld>
            <a:endParaRPr lang="zh-CN" altLang="en-US"/>
          </a:p>
        </p:txBody>
      </p:sp>
      <p:sp>
        <p:nvSpPr>
          <p:cNvPr id="6" name="页脚占位符 5">
            <a:extLst>
              <a:ext uri="{FF2B5EF4-FFF2-40B4-BE49-F238E27FC236}">
                <a16:creationId xmlns:a16="http://schemas.microsoft.com/office/drawing/2014/main" id="{83E926FA-4F68-462D-A59C-B838A3580DE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7A4F1B1-1102-40CF-B613-8103C3258E48}"/>
              </a:ext>
            </a:extLst>
          </p:cNvPr>
          <p:cNvSpPr>
            <a:spLocks noGrp="1"/>
          </p:cNvSpPr>
          <p:nvPr>
            <p:ph type="sldNum" sz="quarter" idx="12"/>
          </p:nvPr>
        </p:nvSpPr>
        <p:spPr/>
        <p:txBody>
          <a:bodyPr/>
          <a:lstStyle/>
          <a:p>
            <a:fld id="{A2A4C435-CAFE-4904-AE06-866576AFAACA}" type="slidenum">
              <a:rPr lang="zh-CN" altLang="en-US" smtClean="0"/>
              <a:t>‹#›</a:t>
            </a:fld>
            <a:endParaRPr lang="zh-CN" altLang="en-US"/>
          </a:p>
        </p:txBody>
      </p:sp>
    </p:spTree>
    <p:extLst>
      <p:ext uri="{BB962C8B-B14F-4D97-AF65-F5344CB8AC3E}">
        <p14:creationId xmlns:p14="http://schemas.microsoft.com/office/powerpoint/2010/main" val="1103301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0D1D1-08C5-4DD4-9999-F2D13B80EF0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E6231B-9506-45E6-9076-7DDB87FBE2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8A6DD36-EF73-41A7-A239-DBC019F34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944193D-C1B7-4073-BEFC-0E0D3DFA64F5}"/>
              </a:ext>
            </a:extLst>
          </p:cNvPr>
          <p:cNvSpPr>
            <a:spLocks noGrp="1"/>
          </p:cNvSpPr>
          <p:nvPr>
            <p:ph type="dt" sz="half" idx="10"/>
          </p:nvPr>
        </p:nvSpPr>
        <p:spPr/>
        <p:txBody>
          <a:bodyPr/>
          <a:lstStyle/>
          <a:p>
            <a:fld id="{1017FCBE-0909-44AB-BA04-2143227F5D24}" type="datetime1">
              <a:rPr lang="zh-CN" altLang="en-US" smtClean="0"/>
              <a:t>2025/10/13</a:t>
            </a:fld>
            <a:endParaRPr lang="zh-CN" altLang="en-US"/>
          </a:p>
        </p:txBody>
      </p:sp>
      <p:sp>
        <p:nvSpPr>
          <p:cNvPr id="6" name="页脚占位符 5">
            <a:extLst>
              <a:ext uri="{FF2B5EF4-FFF2-40B4-BE49-F238E27FC236}">
                <a16:creationId xmlns:a16="http://schemas.microsoft.com/office/drawing/2014/main" id="{53B234A4-8DAB-4FF0-89A3-652C4326210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C21A16-EBE0-4018-816F-BDF0B0185A2B}"/>
              </a:ext>
            </a:extLst>
          </p:cNvPr>
          <p:cNvSpPr>
            <a:spLocks noGrp="1"/>
          </p:cNvSpPr>
          <p:nvPr>
            <p:ph type="sldNum" sz="quarter" idx="12"/>
          </p:nvPr>
        </p:nvSpPr>
        <p:spPr/>
        <p:txBody>
          <a:bodyPr/>
          <a:lstStyle/>
          <a:p>
            <a:fld id="{A2A4C435-CAFE-4904-AE06-866576AFAACA}" type="slidenum">
              <a:rPr lang="zh-CN" altLang="en-US" smtClean="0"/>
              <a:t>‹#›</a:t>
            </a:fld>
            <a:endParaRPr lang="zh-CN" altLang="en-US"/>
          </a:p>
        </p:txBody>
      </p:sp>
    </p:spTree>
    <p:extLst>
      <p:ext uri="{BB962C8B-B14F-4D97-AF65-F5344CB8AC3E}">
        <p14:creationId xmlns:p14="http://schemas.microsoft.com/office/powerpoint/2010/main" val="2887124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FA1DFE0-0F91-4FA0-8D6C-1F0292F657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A4FFC64-B1F7-4E4F-A521-F7B03A3279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53D5FA9-DBD6-4758-865E-962D6BAF9C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414B08-4B11-4271-AC59-D4B484B3FF72}" type="datetime1">
              <a:rPr lang="zh-CN" altLang="en-US" smtClean="0"/>
              <a:t>2025/10/13</a:t>
            </a:fld>
            <a:endParaRPr lang="zh-CN" altLang="en-US"/>
          </a:p>
        </p:txBody>
      </p:sp>
      <p:sp>
        <p:nvSpPr>
          <p:cNvPr id="5" name="页脚占位符 4">
            <a:extLst>
              <a:ext uri="{FF2B5EF4-FFF2-40B4-BE49-F238E27FC236}">
                <a16:creationId xmlns:a16="http://schemas.microsoft.com/office/drawing/2014/main" id="{7AAA2DBC-A6F2-42B4-88BE-F2EC361898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BAAA1CD-8BB3-4ECF-A349-F93E9F676D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A4C435-CAFE-4904-AE06-866576AFAACA}" type="slidenum">
              <a:rPr lang="zh-CN" altLang="en-US" smtClean="0"/>
              <a:t>‹#›</a:t>
            </a:fld>
            <a:endParaRPr lang="zh-CN" altLang="en-US"/>
          </a:p>
        </p:txBody>
      </p:sp>
    </p:spTree>
    <p:extLst>
      <p:ext uri="{BB962C8B-B14F-4D97-AF65-F5344CB8AC3E}">
        <p14:creationId xmlns:p14="http://schemas.microsoft.com/office/powerpoint/2010/main" val="3353501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image" Target="../media/image3.pd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3.pd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4.png"/><Relationship Id="rId4" Type="http://schemas.openxmlformats.org/officeDocument/2006/relationships/image" Target="../media/image12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5.png"/><Relationship Id="rId4" Type="http://schemas.openxmlformats.org/officeDocument/2006/relationships/image" Target="../media/image14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27.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29.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1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5.pd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787381" y="688040"/>
            <a:ext cx="10515600" cy="1325563"/>
          </a:xfrm>
        </p:spPr>
        <p:txBody>
          <a:bodyPr/>
          <a:lstStyle/>
          <a:p>
            <a:pPr algn="ctr"/>
            <a:r>
              <a:rPr lang="en-US" b="1" dirty="0">
                <a:solidFill>
                  <a:srgbClr val="255F82"/>
                </a:solidFill>
                <a:latin typeface="Bell MT" panose="02020503060305020303" pitchFamily="18" charset="0"/>
              </a:rPr>
              <a:t>Graph Analytics</a:t>
            </a:r>
          </a:p>
        </p:txBody>
      </p:sp>
      <p:sp>
        <p:nvSpPr>
          <p:cNvPr id="132099" name="Rectangle 3"/>
          <p:cNvSpPr>
            <a:spLocks noGrp="1" noChangeArrowheads="1"/>
          </p:cNvSpPr>
          <p:nvPr>
            <p:ph type="body" idx="1"/>
          </p:nvPr>
        </p:nvSpPr>
        <p:spPr>
          <a:xfrm>
            <a:off x="1666631" y="2914368"/>
            <a:ext cx="8458200" cy="4530725"/>
          </a:xfrm>
        </p:spPr>
        <p:txBody>
          <a:bodyPr>
            <a:normAutofit/>
          </a:bodyPr>
          <a:lstStyle/>
          <a:p>
            <a:pPr marL="0" indent="0" algn="ctr">
              <a:buNone/>
            </a:pPr>
            <a:r>
              <a:rPr lang="en-US" altLang="zh-TW" dirty="0">
                <a:solidFill>
                  <a:srgbClr val="255F82"/>
                </a:solidFill>
                <a:latin typeface="Arial" panose="020B0604020202020204" pitchFamily="34" charset="0"/>
                <a:ea typeface="微软雅黑" panose="020B0503020204020204" pitchFamily="34" charset="-122"/>
                <a:cs typeface="Arial" panose="020B0604020202020204" pitchFamily="34" charset="0"/>
              </a:rPr>
              <a:t>Li, Jia </a:t>
            </a:r>
          </a:p>
          <a:p>
            <a:pPr marL="457200" lvl="1" indent="0" algn="ctr">
              <a:buNone/>
            </a:pPr>
            <a:endParaRPr lang="en-US" altLang="zh-TW" sz="1800" dirty="0">
              <a:latin typeface="Arial" panose="020B0604020202020204" pitchFamily="34" charset="0"/>
              <a:ea typeface="微软雅黑" panose="020B0503020204020204" pitchFamily="34" charset="-122"/>
              <a:cs typeface="Arial" panose="020B0604020202020204" pitchFamily="34" charset="0"/>
            </a:endParaRPr>
          </a:p>
          <a:p>
            <a:pPr marL="457200" lvl="1" indent="0" algn="ctr">
              <a:buNone/>
            </a:pPr>
            <a:r>
              <a:rPr lang="en-US" altLang="zh-CN" sz="2000" dirty="0">
                <a:latin typeface="Arial" panose="020B0604020202020204" pitchFamily="34" charset="0"/>
                <a:ea typeface="微软雅黑" panose="020B0503020204020204" pitchFamily="34" charset="-122"/>
                <a:cs typeface="Arial" panose="020B0604020202020204" pitchFamily="34" charset="0"/>
              </a:rPr>
              <a:t>DSAA 5002</a:t>
            </a:r>
          </a:p>
          <a:p>
            <a:pPr marL="457200" lvl="1" indent="0" algn="ctr">
              <a:buNone/>
            </a:pPr>
            <a:r>
              <a:rPr lang="en-US" altLang="zh-CN" sz="2000" dirty="0">
                <a:latin typeface="Arial" panose="020B0604020202020204" pitchFamily="34" charset="0"/>
                <a:ea typeface="微软雅黑" panose="020B0503020204020204" pitchFamily="34" charset="-122"/>
                <a:cs typeface="Arial" panose="020B0604020202020204" pitchFamily="34" charset="0"/>
              </a:rPr>
              <a:t>HKUST Guangzhou</a:t>
            </a:r>
          </a:p>
          <a:p>
            <a:pPr marL="0" indent="0" algn="ctr">
              <a:buNone/>
            </a:pPr>
            <a:endParaRPr lang="en-US" altLang="zh-TW" sz="1800" dirty="0">
              <a:latin typeface="微软雅黑" panose="020B0503020204020204" pitchFamily="34" charset="-122"/>
              <a:ea typeface="微软雅黑" panose="020B0503020204020204" pitchFamily="34" charset="-122"/>
            </a:endParaRPr>
          </a:p>
          <a:p>
            <a:pPr marL="0" indent="0" algn="ctr">
              <a:buNone/>
            </a:pPr>
            <a:r>
              <a:rPr lang="en-US" altLang="zh-TW" sz="2400" dirty="0">
                <a:solidFill>
                  <a:srgbClr val="255F82"/>
                </a:solidFill>
                <a:latin typeface="Arial" panose="020B0604020202020204" pitchFamily="34" charset="0"/>
                <a:ea typeface="微软雅黑" panose="020B0503020204020204" pitchFamily="34" charset="-122"/>
                <a:cs typeface="Arial" panose="020B0604020202020204" pitchFamily="34" charset="0"/>
              </a:rPr>
              <a:t>2025 F</a:t>
            </a:r>
            <a:r>
              <a:rPr lang="en-US" altLang="zh-CN" sz="2400" dirty="0">
                <a:solidFill>
                  <a:srgbClr val="255F82"/>
                </a:solidFill>
                <a:latin typeface="Arial" panose="020B0604020202020204" pitchFamily="34" charset="0"/>
                <a:ea typeface="微软雅黑" panose="020B0503020204020204" pitchFamily="34" charset="-122"/>
                <a:cs typeface="Arial" panose="020B0604020202020204" pitchFamily="34" charset="0"/>
              </a:rPr>
              <a:t>all</a:t>
            </a:r>
            <a:endParaRPr lang="en-US" altLang="zh-TW" sz="2400" dirty="0">
              <a:solidFill>
                <a:srgbClr val="255F82"/>
              </a:solidFill>
              <a:latin typeface="Arial" panose="020B0604020202020204" pitchFamily="34" charset="0"/>
              <a:ea typeface="微软雅黑" panose="020B0503020204020204" pitchFamily="34" charset="-122"/>
              <a:cs typeface="Arial" panose="020B0604020202020204" pitchFamily="34" charset="0"/>
            </a:endParaRPr>
          </a:p>
          <a:p>
            <a:pPr marL="0" indent="0" algn="ctr">
              <a:buNone/>
            </a:pPr>
            <a:r>
              <a:rPr lang="en-US" altLang="zh-TW" sz="1400">
                <a:solidFill>
                  <a:srgbClr val="255F82"/>
                </a:solidFill>
                <a:latin typeface="Arial" panose="020B0604020202020204" pitchFamily="34" charset="0"/>
                <a:ea typeface="微软雅黑" panose="020B0503020204020204" pitchFamily="34" charset="-122"/>
                <a:cs typeface="Arial" panose="020B0604020202020204" pitchFamily="34" charset="0"/>
              </a:rPr>
              <a:t>Oct 13</a:t>
            </a:r>
            <a:endParaRPr lang="en-US" altLang="zh-TW" sz="1400" dirty="0">
              <a:solidFill>
                <a:srgbClr val="255F82"/>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矩形 3">
            <a:extLst>
              <a:ext uri="{FF2B5EF4-FFF2-40B4-BE49-F238E27FC236}">
                <a16:creationId xmlns:a16="http://schemas.microsoft.com/office/drawing/2014/main" id="{B4918FB1-15A7-4374-BBB3-02D95206523E}"/>
              </a:ext>
            </a:extLst>
          </p:cNvPr>
          <p:cNvSpPr/>
          <p:nvPr/>
        </p:nvSpPr>
        <p:spPr>
          <a:xfrm>
            <a:off x="-2070" y="6691482"/>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a:extLst>
              <a:ext uri="{FF2B5EF4-FFF2-40B4-BE49-F238E27FC236}">
                <a16:creationId xmlns:a16="http://schemas.microsoft.com/office/drawing/2014/main" id="{A8E51E74-7808-4F11-B1F5-48346DBBA8F5}"/>
              </a:ext>
            </a:extLst>
          </p:cNvPr>
          <p:cNvSpPr/>
          <p:nvPr/>
        </p:nvSpPr>
        <p:spPr>
          <a:xfrm>
            <a:off x="10289741" y="0"/>
            <a:ext cx="1567760" cy="4419600"/>
          </a:xfrm>
          <a:prstGeom prst="parallelogram">
            <a:avLst>
              <a:gd name="adj" fmla="val 92353"/>
            </a:avLst>
          </a:prstGeom>
          <a:solidFill>
            <a:srgbClr val="1B5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43A35E1D-09B8-4705-98DB-DA5CE67C4F2E}"/>
              </a:ext>
            </a:extLst>
          </p:cNvPr>
          <p:cNvSpPr/>
          <p:nvPr/>
        </p:nvSpPr>
        <p:spPr>
          <a:xfrm>
            <a:off x="9218801" y="2438400"/>
            <a:ext cx="2084180" cy="4419600"/>
          </a:xfrm>
          <a:prstGeom prst="parallelogram">
            <a:avLst>
              <a:gd name="adj" fmla="val 70638"/>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E2F34CBE-E014-4DB0-B298-5321140C9C0C}"/>
              </a:ext>
            </a:extLst>
          </p:cNvPr>
          <p:cNvSpPr>
            <a:spLocks noGrp="1"/>
          </p:cNvSpPr>
          <p:nvPr>
            <p:ph type="sldNum" sz="quarter" idx="12"/>
          </p:nvPr>
        </p:nvSpPr>
        <p:spPr/>
        <p:txBody>
          <a:bodyPr/>
          <a:lstStyle/>
          <a:p>
            <a:fld id="{A2A4C435-CAFE-4904-AE06-866576AFAACA}" type="slidenum">
              <a:rPr lang="zh-CN" altLang="en-US" smtClean="0"/>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0622D9F-4655-4920-878E-95D3E74766FD}"/>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4">
            <a:extLst>
              <a:ext uri="{FF2B5EF4-FFF2-40B4-BE49-F238E27FC236}">
                <a16:creationId xmlns:a16="http://schemas.microsoft.com/office/drawing/2014/main" id="{7603B781-20AF-4F06-AB95-9AEB5BD32A3F}"/>
              </a:ext>
            </a:extLst>
          </p:cNvPr>
          <p:cNvSpPr txBox="1">
            <a:spLocks noChangeArrowheads="1"/>
          </p:cNvSpPr>
          <p:nvPr/>
        </p:nvSpPr>
        <p:spPr>
          <a:xfrm>
            <a:off x="911225" y="453513"/>
            <a:ext cx="8280400" cy="5334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5200" b="1" dirty="0">
                <a:solidFill>
                  <a:srgbClr val="255F82"/>
                </a:solidFill>
                <a:latin typeface="Bell MT" panose="02020503060305020303" pitchFamily="18" charset="0"/>
              </a:rPr>
              <a:t>Degree Centrality Example</a:t>
            </a:r>
            <a:endParaRPr lang="en-US" altLang="en-US" dirty="0"/>
          </a:p>
        </p:txBody>
      </p:sp>
      <p:sp>
        <p:nvSpPr>
          <p:cNvPr id="11" name="Non-linear Kernel">
            <a:extLst>
              <a:ext uri="{FF2B5EF4-FFF2-40B4-BE49-F238E27FC236}">
                <a16:creationId xmlns:a16="http://schemas.microsoft.com/office/drawing/2014/main" id="{A6671A96-8B1C-4108-A109-8B0298A21BA4}"/>
              </a:ext>
            </a:extLst>
          </p:cNvPr>
          <p:cNvSpPr txBox="1"/>
          <p:nvPr/>
        </p:nvSpPr>
        <p:spPr>
          <a:xfrm>
            <a:off x="8177993" y="1769663"/>
            <a:ext cx="2514623" cy="498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457200">
              <a:defRPr sz="2400">
                <a:solidFill>
                  <a:srgbClr val="FFFFFF"/>
                </a:solidFill>
                <a:latin typeface="Calibri"/>
                <a:ea typeface="Calibri"/>
                <a:cs typeface="Calibri"/>
                <a:sym typeface="Calibri"/>
              </a:defRPr>
            </a:lvl1pPr>
          </a:lstStyle>
          <a:p>
            <a:pPr>
              <a:defRPr>
                <a:solidFill>
                  <a:srgbClr val="000000"/>
                </a:solidFill>
              </a:defRPr>
            </a:pPr>
            <a:r>
              <a:rPr dirty="0">
                <a:solidFill>
                  <a:srgbClr val="FFFFFF"/>
                </a:solidFill>
              </a:rPr>
              <a:t>Non-linear Kernel</a:t>
            </a:r>
          </a:p>
        </p:txBody>
      </p:sp>
      <p:sp>
        <p:nvSpPr>
          <p:cNvPr id="26" name="Content Placeholder 2">
            <a:extLst>
              <a:ext uri="{FF2B5EF4-FFF2-40B4-BE49-F238E27FC236}">
                <a16:creationId xmlns:a16="http://schemas.microsoft.com/office/drawing/2014/main" id="{9C5647FA-BB5F-442A-8143-51BD5A3EA812}"/>
              </a:ext>
            </a:extLst>
          </p:cNvPr>
          <p:cNvSpPr>
            <a:spLocks noGrp="1"/>
          </p:cNvSpPr>
          <p:nvPr>
            <p:ph idx="1"/>
          </p:nvPr>
        </p:nvSpPr>
        <p:spPr>
          <a:xfrm>
            <a:off x="954503" y="1143000"/>
            <a:ext cx="8318500" cy="5181600"/>
          </a:xfrm>
        </p:spPr>
        <p:txBody>
          <a:bodyPr/>
          <a:lstStyle/>
          <a:p>
            <a:r>
              <a:rPr lang="en-US" dirty="0"/>
              <a:t>Which node is the most important in the network?</a:t>
            </a:r>
          </a:p>
        </p:txBody>
      </p:sp>
      <p:pic>
        <p:nvPicPr>
          <p:cNvPr id="27" name="Picture 3" descr="network.pdf">
            <a:extLst>
              <a:ext uri="{FF2B5EF4-FFF2-40B4-BE49-F238E27FC236}">
                <a16:creationId xmlns:a16="http://schemas.microsoft.com/office/drawing/2014/main" id="{22BBEFA3-05F4-44CE-AE08-3B89143760DE}"/>
              </a:ext>
            </a:extLst>
          </p:cNvPr>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1152940" y="3023228"/>
            <a:ext cx="3835400" cy="1460500"/>
          </a:xfrm>
          <a:prstGeom prst="rect">
            <a:avLst/>
          </a:prstGeom>
        </p:spPr>
      </p:pic>
      <p:graphicFrame>
        <p:nvGraphicFramePr>
          <p:cNvPr id="28" name="Table 5">
            <a:extLst>
              <a:ext uri="{FF2B5EF4-FFF2-40B4-BE49-F238E27FC236}">
                <a16:creationId xmlns:a16="http://schemas.microsoft.com/office/drawing/2014/main" id="{2D99E4D9-77D8-45CB-A0BB-31CC6F9C9F08}"/>
              </a:ext>
            </a:extLst>
          </p:cNvPr>
          <p:cNvGraphicFramePr>
            <a:graphicFrameLocks noGrp="1"/>
          </p:cNvGraphicFramePr>
          <p:nvPr>
            <p:extLst>
              <p:ext uri="{D42A27DB-BD31-4B8C-83A1-F6EECF244321}">
                <p14:modId xmlns:p14="http://schemas.microsoft.com/office/powerpoint/2010/main" val="2340401165"/>
              </p:ext>
            </p:extLst>
          </p:nvPr>
        </p:nvGraphicFramePr>
        <p:xfrm>
          <a:off x="5496340" y="1752600"/>
          <a:ext cx="3505200" cy="4251960"/>
        </p:xfrm>
        <a:graphic>
          <a:graphicData uri="http://schemas.openxmlformats.org/drawingml/2006/table">
            <a:tbl>
              <a:tblPr firstRow="1" bandRow="1">
                <a:tableStyleId>{5C22544A-7EE6-4342-B048-85BDC9FD1C3A}</a:tableStyleId>
              </a:tblPr>
              <a:tblGrid>
                <a:gridCol w="850106">
                  <a:extLst>
                    <a:ext uri="{9D8B030D-6E8A-4147-A177-3AD203B41FA5}">
                      <a16:colId xmlns:a16="http://schemas.microsoft.com/office/drawing/2014/main" val="20000"/>
                    </a:ext>
                  </a:extLst>
                </a:gridCol>
                <a:gridCol w="1207294">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tblGrid>
              <a:tr h="142240">
                <a:tc>
                  <a:txBody>
                    <a:bodyPr/>
                    <a:lstStyle/>
                    <a:p>
                      <a:r>
                        <a:rPr lang="en-US" dirty="0"/>
                        <a:t>Node</a:t>
                      </a:r>
                    </a:p>
                  </a:txBody>
                  <a:tcPr/>
                </a:tc>
                <a:tc>
                  <a:txBody>
                    <a:bodyPr/>
                    <a:lstStyle/>
                    <a:p>
                      <a:r>
                        <a:rPr lang="en-US" sz="1800" dirty="0"/>
                        <a:t>Degree centrality </a:t>
                      </a:r>
                      <a:endParaRPr lang="en-US" dirty="0"/>
                    </a:p>
                  </a:txBody>
                  <a:tcPr/>
                </a:tc>
                <a:tc>
                  <a:txBody>
                    <a:bodyPr/>
                    <a:lstStyle/>
                    <a:p>
                      <a:r>
                        <a:rPr lang="en-US" sz="1800" dirty="0"/>
                        <a:t>Normalized degree centrality </a:t>
                      </a:r>
                      <a:endParaRPr lang="en-US" dirty="0"/>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algn="ctr"/>
                      <a:r>
                        <a:rPr lang="en-US" dirty="0"/>
                        <a:t>3</a:t>
                      </a:r>
                    </a:p>
                  </a:txBody>
                  <a:tcPr/>
                </a:tc>
                <a:tc>
                  <a:txBody>
                    <a:bodyPr/>
                    <a:lstStyle/>
                    <a:p>
                      <a:pPr algn="ctr"/>
                      <a:r>
                        <a:rPr lang="en-US" dirty="0"/>
                        <a:t>3/8</a:t>
                      </a:r>
                    </a:p>
                  </a:txBody>
                  <a:tcPr/>
                </a:tc>
                <a:extLst>
                  <a:ext uri="{0D108BD9-81ED-4DB2-BD59-A6C34878D82A}">
                    <a16:rowId xmlns:a16="http://schemas.microsoft.com/office/drawing/2014/main" val="10001"/>
                  </a:ext>
                </a:extLst>
              </a:tr>
              <a:tr h="370840">
                <a:tc>
                  <a:txBody>
                    <a:bodyPr/>
                    <a:lstStyle/>
                    <a:p>
                      <a:pPr algn="ctr"/>
                      <a:r>
                        <a:rPr lang="en-US" dirty="0"/>
                        <a:t>2</a:t>
                      </a:r>
                    </a:p>
                  </a:txBody>
                  <a:tcPr/>
                </a:tc>
                <a:tc>
                  <a:txBody>
                    <a:bodyPr/>
                    <a:lstStyle/>
                    <a:p>
                      <a:pPr algn="ctr"/>
                      <a:r>
                        <a:rPr lang="en-US" dirty="0"/>
                        <a:t>2</a:t>
                      </a:r>
                    </a:p>
                  </a:txBody>
                  <a:tcPr/>
                </a:tc>
                <a:tc>
                  <a:txBody>
                    <a:bodyPr/>
                    <a:lstStyle/>
                    <a:p>
                      <a:pPr algn="ctr"/>
                      <a:r>
                        <a:rPr lang="en-US" dirty="0"/>
                        <a:t>2/8</a:t>
                      </a:r>
                    </a:p>
                  </a:txBody>
                  <a:tcPr/>
                </a:tc>
                <a:extLst>
                  <a:ext uri="{0D108BD9-81ED-4DB2-BD59-A6C34878D82A}">
                    <a16:rowId xmlns:a16="http://schemas.microsoft.com/office/drawing/2014/main" val="10002"/>
                  </a:ext>
                </a:extLst>
              </a:tr>
              <a:tr h="370840">
                <a:tc>
                  <a:txBody>
                    <a:bodyPr/>
                    <a:lstStyle/>
                    <a:p>
                      <a:pPr algn="ctr"/>
                      <a:r>
                        <a:rPr lang="en-US" dirty="0"/>
                        <a:t>3</a:t>
                      </a:r>
                    </a:p>
                  </a:txBody>
                  <a:tcPr/>
                </a:tc>
                <a:tc>
                  <a:txBody>
                    <a:bodyPr/>
                    <a:lstStyle/>
                    <a:p>
                      <a:pPr algn="ctr"/>
                      <a:r>
                        <a:rPr lang="en-US" dirty="0"/>
                        <a:t>3</a:t>
                      </a:r>
                    </a:p>
                  </a:txBody>
                  <a:tcPr/>
                </a:tc>
                <a:tc>
                  <a:txBody>
                    <a:bodyPr/>
                    <a:lstStyle/>
                    <a:p>
                      <a:pPr algn="ctr"/>
                      <a:r>
                        <a:rPr lang="en-US" dirty="0"/>
                        <a:t>3/8</a:t>
                      </a:r>
                    </a:p>
                  </a:txBody>
                  <a:tcPr/>
                </a:tc>
                <a:extLst>
                  <a:ext uri="{0D108BD9-81ED-4DB2-BD59-A6C34878D82A}">
                    <a16:rowId xmlns:a16="http://schemas.microsoft.com/office/drawing/2014/main" val="10003"/>
                  </a:ext>
                </a:extLst>
              </a:tr>
              <a:tr h="370840">
                <a:tc>
                  <a:txBody>
                    <a:bodyPr/>
                    <a:lstStyle/>
                    <a:p>
                      <a:pPr algn="ctr"/>
                      <a:r>
                        <a:rPr lang="en-US" dirty="0"/>
                        <a:t>4</a:t>
                      </a:r>
                    </a:p>
                  </a:txBody>
                  <a:tcPr/>
                </a:tc>
                <a:tc>
                  <a:txBody>
                    <a:bodyPr/>
                    <a:lstStyle/>
                    <a:p>
                      <a:pPr algn="ctr"/>
                      <a:r>
                        <a:rPr lang="en-US" dirty="0"/>
                        <a:t>4</a:t>
                      </a:r>
                    </a:p>
                  </a:txBody>
                  <a:tcPr/>
                </a:tc>
                <a:tc>
                  <a:txBody>
                    <a:bodyPr/>
                    <a:lstStyle/>
                    <a:p>
                      <a:pPr algn="ctr"/>
                      <a:r>
                        <a:rPr lang="en-US" dirty="0"/>
                        <a:t>4/8</a:t>
                      </a:r>
                    </a:p>
                  </a:txBody>
                  <a:tcPr/>
                </a:tc>
                <a:extLst>
                  <a:ext uri="{0D108BD9-81ED-4DB2-BD59-A6C34878D82A}">
                    <a16:rowId xmlns:a16="http://schemas.microsoft.com/office/drawing/2014/main" val="10004"/>
                  </a:ext>
                </a:extLst>
              </a:tr>
              <a:tr h="370840">
                <a:tc>
                  <a:txBody>
                    <a:bodyPr/>
                    <a:lstStyle/>
                    <a:p>
                      <a:pPr algn="ctr"/>
                      <a:r>
                        <a:rPr lang="en-US" dirty="0"/>
                        <a:t>5</a:t>
                      </a:r>
                    </a:p>
                  </a:txBody>
                  <a:tcPr/>
                </a:tc>
                <a:tc>
                  <a:txBody>
                    <a:bodyPr/>
                    <a:lstStyle/>
                    <a:p>
                      <a:pPr algn="ctr"/>
                      <a:r>
                        <a:rPr lang="en-US" dirty="0"/>
                        <a:t>4</a:t>
                      </a:r>
                    </a:p>
                  </a:txBody>
                  <a:tcPr/>
                </a:tc>
                <a:tc>
                  <a:txBody>
                    <a:bodyPr/>
                    <a:lstStyle/>
                    <a:p>
                      <a:pPr algn="ctr"/>
                      <a:r>
                        <a:rPr lang="en-US" dirty="0"/>
                        <a:t>4/8</a:t>
                      </a:r>
                    </a:p>
                  </a:txBody>
                  <a:tcPr/>
                </a:tc>
                <a:extLst>
                  <a:ext uri="{0D108BD9-81ED-4DB2-BD59-A6C34878D82A}">
                    <a16:rowId xmlns:a16="http://schemas.microsoft.com/office/drawing/2014/main" val="10005"/>
                  </a:ext>
                </a:extLst>
              </a:tr>
              <a:tr h="370840">
                <a:tc>
                  <a:txBody>
                    <a:bodyPr/>
                    <a:lstStyle/>
                    <a:p>
                      <a:pPr algn="ctr"/>
                      <a:r>
                        <a:rPr lang="en-US" dirty="0"/>
                        <a:t>6</a:t>
                      </a:r>
                    </a:p>
                  </a:txBody>
                  <a:tcPr/>
                </a:tc>
                <a:tc>
                  <a:txBody>
                    <a:bodyPr/>
                    <a:lstStyle/>
                    <a:p>
                      <a:pPr algn="ctr"/>
                      <a:r>
                        <a:rPr lang="en-US" dirty="0"/>
                        <a:t>4</a:t>
                      </a:r>
                    </a:p>
                  </a:txBody>
                  <a:tcPr/>
                </a:tc>
                <a:tc>
                  <a:txBody>
                    <a:bodyPr/>
                    <a:lstStyle/>
                    <a:p>
                      <a:pPr algn="ctr"/>
                      <a:r>
                        <a:rPr lang="en-US" dirty="0"/>
                        <a:t>4/8</a:t>
                      </a:r>
                    </a:p>
                  </a:txBody>
                  <a:tcPr/>
                </a:tc>
                <a:extLst>
                  <a:ext uri="{0D108BD9-81ED-4DB2-BD59-A6C34878D82A}">
                    <a16:rowId xmlns:a16="http://schemas.microsoft.com/office/drawing/2014/main" val="10006"/>
                  </a:ext>
                </a:extLst>
              </a:tr>
              <a:tr h="370840">
                <a:tc>
                  <a:txBody>
                    <a:bodyPr/>
                    <a:lstStyle/>
                    <a:p>
                      <a:pPr algn="ctr"/>
                      <a:r>
                        <a:rPr lang="en-US" dirty="0"/>
                        <a:t>7</a:t>
                      </a:r>
                    </a:p>
                  </a:txBody>
                  <a:tcPr/>
                </a:tc>
                <a:tc>
                  <a:txBody>
                    <a:bodyPr/>
                    <a:lstStyle/>
                    <a:p>
                      <a:pPr algn="ctr"/>
                      <a:r>
                        <a:rPr lang="en-US" dirty="0"/>
                        <a:t>4</a:t>
                      </a:r>
                    </a:p>
                  </a:txBody>
                  <a:tcPr/>
                </a:tc>
                <a:tc>
                  <a:txBody>
                    <a:bodyPr/>
                    <a:lstStyle/>
                    <a:p>
                      <a:pPr algn="ctr"/>
                      <a:r>
                        <a:rPr lang="en-US" dirty="0"/>
                        <a:t>4/8</a:t>
                      </a:r>
                    </a:p>
                  </a:txBody>
                  <a:tcPr/>
                </a:tc>
                <a:extLst>
                  <a:ext uri="{0D108BD9-81ED-4DB2-BD59-A6C34878D82A}">
                    <a16:rowId xmlns:a16="http://schemas.microsoft.com/office/drawing/2014/main" val="10007"/>
                  </a:ext>
                </a:extLst>
              </a:tr>
              <a:tr h="370840">
                <a:tc>
                  <a:txBody>
                    <a:bodyPr/>
                    <a:lstStyle/>
                    <a:p>
                      <a:pPr algn="ctr"/>
                      <a:r>
                        <a:rPr lang="en-US" dirty="0"/>
                        <a:t>8</a:t>
                      </a:r>
                    </a:p>
                  </a:txBody>
                  <a:tcPr/>
                </a:tc>
                <a:tc>
                  <a:txBody>
                    <a:bodyPr/>
                    <a:lstStyle/>
                    <a:p>
                      <a:pPr algn="ctr"/>
                      <a:r>
                        <a:rPr lang="en-US" dirty="0"/>
                        <a:t>3</a:t>
                      </a:r>
                    </a:p>
                  </a:txBody>
                  <a:tcPr/>
                </a:tc>
                <a:tc>
                  <a:txBody>
                    <a:bodyPr/>
                    <a:lstStyle/>
                    <a:p>
                      <a:pPr algn="ctr"/>
                      <a:r>
                        <a:rPr lang="en-US" dirty="0"/>
                        <a:t>3/8</a:t>
                      </a:r>
                    </a:p>
                  </a:txBody>
                  <a:tcPr/>
                </a:tc>
                <a:extLst>
                  <a:ext uri="{0D108BD9-81ED-4DB2-BD59-A6C34878D82A}">
                    <a16:rowId xmlns:a16="http://schemas.microsoft.com/office/drawing/2014/main" val="10008"/>
                  </a:ext>
                </a:extLst>
              </a:tr>
              <a:tr h="370840">
                <a:tc>
                  <a:txBody>
                    <a:bodyPr/>
                    <a:lstStyle/>
                    <a:p>
                      <a:pPr algn="ctr"/>
                      <a:r>
                        <a:rPr lang="en-US" dirty="0"/>
                        <a:t>9</a:t>
                      </a:r>
                    </a:p>
                  </a:txBody>
                  <a:tcPr/>
                </a:tc>
                <a:tc>
                  <a:txBody>
                    <a:bodyPr/>
                    <a:lstStyle/>
                    <a:p>
                      <a:pPr algn="ctr"/>
                      <a:r>
                        <a:rPr lang="en-US" dirty="0"/>
                        <a:t>1</a:t>
                      </a:r>
                    </a:p>
                  </a:txBody>
                  <a:tcPr/>
                </a:tc>
                <a:tc>
                  <a:txBody>
                    <a:bodyPr/>
                    <a:lstStyle/>
                    <a:p>
                      <a:pPr algn="ctr"/>
                      <a:r>
                        <a:rPr lang="en-US" dirty="0"/>
                        <a:t>1/8</a:t>
                      </a:r>
                    </a:p>
                  </a:txBody>
                  <a:tcPr/>
                </a:tc>
                <a:extLst>
                  <a:ext uri="{0D108BD9-81ED-4DB2-BD59-A6C34878D82A}">
                    <a16:rowId xmlns:a16="http://schemas.microsoft.com/office/drawing/2014/main" val="10009"/>
                  </a:ext>
                </a:extLst>
              </a:tr>
            </a:tbl>
          </a:graphicData>
        </a:graphic>
      </p:graphicFrame>
      <p:sp>
        <p:nvSpPr>
          <p:cNvPr id="2" name="灯片编号占位符 1">
            <a:extLst>
              <a:ext uri="{FF2B5EF4-FFF2-40B4-BE49-F238E27FC236}">
                <a16:creationId xmlns:a16="http://schemas.microsoft.com/office/drawing/2014/main" id="{8745FFB2-A00E-40E3-B013-1FDD80F1CA5E}"/>
              </a:ext>
            </a:extLst>
          </p:cNvPr>
          <p:cNvSpPr>
            <a:spLocks noGrp="1"/>
          </p:cNvSpPr>
          <p:nvPr>
            <p:ph type="sldNum" sz="quarter" idx="12"/>
          </p:nvPr>
        </p:nvSpPr>
        <p:spPr/>
        <p:txBody>
          <a:bodyPr/>
          <a:lstStyle/>
          <a:p>
            <a:fld id="{A2A4C435-CAFE-4904-AE06-866576AFAACA}"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666908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0622D9F-4655-4920-878E-95D3E74766FD}"/>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4">
            <a:extLst>
              <a:ext uri="{FF2B5EF4-FFF2-40B4-BE49-F238E27FC236}">
                <a16:creationId xmlns:a16="http://schemas.microsoft.com/office/drawing/2014/main" id="{CA8D6048-6318-433D-92A0-D74139AD230A}"/>
              </a:ext>
            </a:extLst>
          </p:cNvPr>
          <p:cNvSpPr txBox="1">
            <a:spLocks noChangeArrowheads="1"/>
          </p:cNvSpPr>
          <p:nvPr/>
        </p:nvSpPr>
        <p:spPr>
          <a:xfrm>
            <a:off x="997017" y="411163"/>
            <a:ext cx="8280400" cy="53340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255F82"/>
                </a:solidFill>
                <a:latin typeface="Bell MT" panose="02020503060305020303" pitchFamily="18" charset="0"/>
              </a:rPr>
              <a:t>Closeness Centrality</a:t>
            </a:r>
          </a:p>
        </p:txBody>
      </p:sp>
      <p:sp>
        <p:nvSpPr>
          <p:cNvPr id="11" name="Content Placeholder 2">
            <a:extLst>
              <a:ext uri="{FF2B5EF4-FFF2-40B4-BE49-F238E27FC236}">
                <a16:creationId xmlns:a16="http://schemas.microsoft.com/office/drawing/2014/main" id="{52D1F339-4476-4DEC-AF28-48443ADB545F}"/>
              </a:ext>
            </a:extLst>
          </p:cNvPr>
          <p:cNvSpPr>
            <a:spLocks noGrp="1"/>
          </p:cNvSpPr>
          <p:nvPr>
            <p:ph idx="1"/>
          </p:nvPr>
        </p:nvSpPr>
        <p:spPr>
          <a:xfrm>
            <a:off x="914744" y="1143000"/>
            <a:ext cx="10998959" cy="5181600"/>
          </a:xfrm>
        </p:spPr>
        <p:txBody>
          <a:bodyPr>
            <a:normAutofit/>
          </a:bodyPr>
          <a:lstStyle/>
          <a:p>
            <a:r>
              <a:rPr lang="en-US" sz="2400" dirty="0"/>
              <a:t>“Central” nodes are important, as they can reach the whole network more quickly than non-central nodes</a:t>
            </a:r>
          </a:p>
          <a:p>
            <a:r>
              <a:rPr lang="en-US" sz="2400" dirty="0">
                <a:solidFill>
                  <a:srgbClr val="000000"/>
                </a:solidFill>
              </a:rPr>
              <a:t>Importance measured  by </a:t>
            </a:r>
            <a:r>
              <a:rPr lang="en-US" sz="2400" dirty="0">
                <a:solidFill>
                  <a:srgbClr val="0000FF"/>
                </a:solidFill>
              </a:rPr>
              <a:t>how close a node is to other nodes</a:t>
            </a:r>
          </a:p>
          <a:p>
            <a:endParaRPr lang="en-US" sz="2400" dirty="0"/>
          </a:p>
          <a:p>
            <a:r>
              <a:rPr lang="en-US" sz="2400" dirty="0"/>
              <a:t>Average Distance:</a:t>
            </a:r>
          </a:p>
          <a:p>
            <a:endParaRPr lang="en-US" sz="2400" dirty="0">
              <a:solidFill>
                <a:srgbClr val="0000FF"/>
              </a:solidFill>
            </a:endParaRPr>
          </a:p>
          <a:p>
            <a:r>
              <a:rPr lang="en-US" sz="2400" dirty="0">
                <a:solidFill>
                  <a:srgbClr val="0000FF"/>
                </a:solidFill>
              </a:rPr>
              <a:t>Closeness Centrality </a:t>
            </a:r>
          </a:p>
        </p:txBody>
      </p:sp>
      <p:pic>
        <p:nvPicPr>
          <p:cNvPr id="12" name="Picture 3">
            <a:extLst>
              <a:ext uri="{FF2B5EF4-FFF2-40B4-BE49-F238E27FC236}">
                <a16:creationId xmlns:a16="http://schemas.microsoft.com/office/drawing/2014/main" id="{F220189F-FD11-4E94-AB2A-570249CCA283}"/>
              </a:ext>
            </a:extLst>
          </p:cNvPr>
          <p:cNvPicPr>
            <a:picLocks noChangeAspect="1"/>
          </p:cNvPicPr>
          <p:nvPr/>
        </p:nvPicPr>
        <p:blipFill>
          <a:blip r:embed="rId4"/>
          <a:stretch>
            <a:fillRect/>
          </a:stretch>
        </p:blipFill>
        <p:spPr>
          <a:xfrm>
            <a:off x="4213325" y="3048000"/>
            <a:ext cx="4651468" cy="939800"/>
          </a:xfrm>
          <a:prstGeom prst="rect">
            <a:avLst/>
          </a:prstGeom>
        </p:spPr>
      </p:pic>
      <p:pic>
        <p:nvPicPr>
          <p:cNvPr id="13" name="Picture 4">
            <a:extLst>
              <a:ext uri="{FF2B5EF4-FFF2-40B4-BE49-F238E27FC236}">
                <a16:creationId xmlns:a16="http://schemas.microsoft.com/office/drawing/2014/main" id="{6BCFE793-747E-45C0-9B62-9421E9EF719C}"/>
              </a:ext>
            </a:extLst>
          </p:cNvPr>
          <p:cNvPicPr>
            <a:picLocks noChangeAspect="1"/>
          </p:cNvPicPr>
          <p:nvPr/>
        </p:nvPicPr>
        <p:blipFill>
          <a:blip r:embed="rId5"/>
          <a:stretch>
            <a:fillRect/>
          </a:stretch>
        </p:blipFill>
        <p:spPr>
          <a:xfrm>
            <a:off x="1925980" y="4745551"/>
            <a:ext cx="8328983" cy="1320800"/>
          </a:xfrm>
          <a:prstGeom prst="rect">
            <a:avLst/>
          </a:prstGeom>
        </p:spPr>
      </p:pic>
      <p:sp>
        <p:nvSpPr>
          <p:cNvPr id="2" name="灯片编号占位符 1">
            <a:extLst>
              <a:ext uri="{FF2B5EF4-FFF2-40B4-BE49-F238E27FC236}">
                <a16:creationId xmlns:a16="http://schemas.microsoft.com/office/drawing/2014/main" id="{19A16E56-7C75-4A23-A4F0-B611B30DC1D5}"/>
              </a:ext>
            </a:extLst>
          </p:cNvPr>
          <p:cNvSpPr>
            <a:spLocks noGrp="1"/>
          </p:cNvSpPr>
          <p:nvPr>
            <p:ph type="sldNum" sz="quarter" idx="12"/>
          </p:nvPr>
        </p:nvSpPr>
        <p:spPr/>
        <p:txBody>
          <a:bodyPr/>
          <a:lstStyle/>
          <a:p>
            <a:fld id="{A2A4C435-CAFE-4904-AE06-866576AFAACA}"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1568862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0622D9F-4655-4920-878E-95D3E74766FD}"/>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4">
            <a:extLst>
              <a:ext uri="{FF2B5EF4-FFF2-40B4-BE49-F238E27FC236}">
                <a16:creationId xmlns:a16="http://schemas.microsoft.com/office/drawing/2014/main" id="{CA8D6048-6318-433D-92A0-D74139AD230A}"/>
              </a:ext>
            </a:extLst>
          </p:cNvPr>
          <p:cNvSpPr txBox="1">
            <a:spLocks noChangeArrowheads="1"/>
          </p:cNvSpPr>
          <p:nvPr/>
        </p:nvSpPr>
        <p:spPr>
          <a:xfrm>
            <a:off x="997017" y="411163"/>
            <a:ext cx="8280400" cy="53340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255F82"/>
                </a:solidFill>
                <a:latin typeface="Bell MT" panose="02020503060305020303" pitchFamily="18" charset="0"/>
              </a:rPr>
              <a:t>Closeness Centrality Example</a:t>
            </a:r>
          </a:p>
        </p:txBody>
      </p:sp>
      <p:sp>
        <p:nvSpPr>
          <p:cNvPr id="11" name="TextBox 6">
            <a:extLst>
              <a:ext uri="{FF2B5EF4-FFF2-40B4-BE49-F238E27FC236}">
                <a16:creationId xmlns:a16="http://schemas.microsoft.com/office/drawing/2014/main" id="{831F1506-CCB8-40C6-8C66-0FC177714E2E}"/>
              </a:ext>
            </a:extLst>
          </p:cNvPr>
          <p:cNvSpPr txBox="1"/>
          <p:nvPr/>
        </p:nvSpPr>
        <p:spPr>
          <a:xfrm>
            <a:off x="8377471" y="1624854"/>
            <a:ext cx="38343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atin typeface="Arial" pitchFamily="34" charset="0"/>
                <a:cs typeface="Arial" pitchFamily="34" charset="0"/>
              </a:rPr>
              <a:t>Q</a:t>
            </a:r>
          </a:p>
        </p:txBody>
      </p:sp>
      <p:pic>
        <p:nvPicPr>
          <p:cNvPr id="8" name="Picture 3" descr="network.pdf">
            <a:extLst>
              <a:ext uri="{FF2B5EF4-FFF2-40B4-BE49-F238E27FC236}">
                <a16:creationId xmlns:a16="http://schemas.microsoft.com/office/drawing/2014/main" id="{62B2B606-C030-4EC8-8104-95F337872C5C}"/>
              </a:ext>
            </a:extLst>
          </p:cNvPr>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4"/>
              <a:stretch>
                <a:fillRect/>
              </a:stretch>
            </p:blipFill>
          </mc:Choice>
          <mc:Fallback>
            <p:blipFill>
              <a:blip r:embed="rId5"/>
              <a:stretch>
                <a:fillRect/>
              </a:stretch>
            </p:blipFill>
          </mc:Fallback>
        </mc:AlternateContent>
        <p:spPr>
          <a:xfrm>
            <a:off x="1000540" y="2173177"/>
            <a:ext cx="4328611" cy="1648312"/>
          </a:xfrm>
          <a:prstGeom prst="rect">
            <a:avLst/>
          </a:prstGeom>
        </p:spPr>
      </p:pic>
      <p:pic>
        <p:nvPicPr>
          <p:cNvPr id="9" name="Picture 4">
            <a:extLst>
              <a:ext uri="{FF2B5EF4-FFF2-40B4-BE49-F238E27FC236}">
                <a16:creationId xmlns:a16="http://schemas.microsoft.com/office/drawing/2014/main" id="{D0BEF5A6-2FA4-45D7-976E-72B1F8F3440B}"/>
              </a:ext>
            </a:extLst>
          </p:cNvPr>
          <p:cNvPicPr>
            <a:picLocks noChangeAspect="1"/>
          </p:cNvPicPr>
          <p:nvPr/>
        </p:nvPicPr>
        <p:blipFill>
          <a:blip r:embed="rId6"/>
          <a:stretch>
            <a:fillRect/>
          </a:stretch>
        </p:blipFill>
        <p:spPr>
          <a:xfrm>
            <a:off x="5574266" y="1600200"/>
            <a:ext cx="3655874" cy="2861878"/>
          </a:xfrm>
          <a:prstGeom prst="rect">
            <a:avLst/>
          </a:prstGeom>
        </p:spPr>
      </p:pic>
      <p:pic>
        <p:nvPicPr>
          <p:cNvPr id="12" name="Picture 5">
            <a:extLst>
              <a:ext uri="{FF2B5EF4-FFF2-40B4-BE49-F238E27FC236}">
                <a16:creationId xmlns:a16="http://schemas.microsoft.com/office/drawing/2014/main" id="{E73EEFE2-F9D1-4256-A08B-568E5A0F7311}"/>
              </a:ext>
            </a:extLst>
          </p:cNvPr>
          <p:cNvPicPr>
            <a:picLocks noChangeAspect="1"/>
          </p:cNvPicPr>
          <p:nvPr/>
        </p:nvPicPr>
        <p:blipFill>
          <a:blip r:embed="rId7"/>
          <a:stretch>
            <a:fillRect/>
          </a:stretch>
        </p:blipFill>
        <p:spPr>
          <a:xfrm>
            <a:off x="1829594" y="4495800"/>
            <a:ext cx="6648838" cy="1359990"/>
          </a:xfrm>
          <a:prstGeom prst="rect">
            <a:avLst/>
          </a:prstGeom>
        </p:spPr>
      </p:pic>
      <p:sp>
        <p:nvSpPr>
          <p:cNvPr id="13" name="TextBox 6">
            <a:extLst>
              <a:ext uri="{FF2B5EF4-FFF2-40B4-BE49-F238E27FC236}">
                <a16:creationId xmlns:a16="http://schemas.microsoft.com/office/drawing/2014/main" id="{02E13923-BC06-44E4-99D1-A70026DBA24A}"/>
              </a:ext>
            </a:extLst>
          </p:cNvPr>
          <p:cNvSpPr txBox="1"/>
          <p:nvPr/>
        </p:nvSpPr>
        <p:spPr>
          <a:xfrm>
            <a:off x="2448340" y="6019800"/>
            <a:ext cx="4592122" cy="461665"/>
          </a:xfrm>
          <a:prstGeom prst="rect">
            <a:avLst/>
          </a:prstGeom>
          <a:noFill/>
        </p:spPr>
        <p:txBody>
          <a:bodyPr wrap="none" rtlCol="0">
            <a:spAutoFit/>
          </a:bodyPr>
          <a:lstStyle/>
          <a:p>
            <a:r>
              <a:rPr lang="en-US" sz="2400" dirty="0">
                <a:solidFill>
                  <a:srgbClr val="0000FF"/>
                </a:solidFill>
              </a:rPr>
              <a:t>Node 4 is more central than node 3</a:t>
            </a:r>
          </a:p>
        </p:txBody>
      </p:sp>
      <p:sp>
        <p:nvSpPr>
          <p:cNvPr id="14" name="Rounded Rectangle 2">
            <a:extLst>
              <a:ext uri="{FF2B5EF4-FFF2-40B4-BE49-F238E27FC236}">
                <a16:creationId xmlns:a16="http://schemas.microsoft.com/office/drawing/2014/main" id="{04193B0E-4E08-4069-BF50-6C0AE38C2B19}"/>
              </a:ext>
            </a:extLst>
          </p:cNvPr>
          <p:cNvSpPr/>
          <p:nvPr/>
        </p:nvSpPr>
        <p:spPr bwMode="auto">
          <a:xfrm>
            <a:off x="5877340" y="2667000"/>
            <a:ext cx="3200400" cy="228600"/>
          </a:xfrm>
          <a:prstGeom prst="roundRect">
            <a:avLst/>
          </a:prstGeom>
          <a:noFill/>
          <a:ln w="317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p:txBody>
      </p:sp>
      <p:sp>
        <p:nvSpPr>
          <p:cNvPr id="15" name="Rounded Rectangle 7">
            <a:extLst>
              <a:ext uri="{FF2B5EF4-FFF2-40B4-BE49-F238E27FC236}">
                <a16:creationId xmlns:a16="http://schemas.microsoft.com/office/drawing/2014/main" id="{C690BDE9-2C8F-4D6F-8923-63F729092E2E}"/>
              </a:ext>
            </a:extLst>
          </p:cNvPr>
          <p:cNvSpPr/>
          <p:nvPr/>
        </p:nvSpPr>
        <p:spPr bwMode="auto">
          <a:xfrm>
            <a:off x="5877340" y="2895600"/>
            <a:ext cx="3200400" cy="228600"/>
          </a:xfrm>
          <a:prstGeom prst="roundRect">
            <a:avLst/>
          </a:prstGeom>
          <a:noFill/>
          <a:ln w="317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p:txBody>
      </p:sp>
      <p:sp>
        <p:nvSpPr>
          <p:cNvPr id="2" name="灯片编号占位符 1">
            <a:extLst>
              <a:ext uri="{FF2B5EF4-FFF2-40B4-BE49-F238E27FC236}">
                <a16:creationId xmlns:a16="http://schemas.microsoft.com/office/drawing/2014/main" id="{66BE3003-5777-420F-82A7-D78BEC2C4D91}"/>
              </a:ext>
            </a:extLst>
          </p:cNvPr>
          <p:cNvSpPr>
            <a:spLocks noGrp="1"/>
          </p:cNvSpPr>
          <p:nvPr>
            <p:ph type="sldNum" sz="quarter" idx="12"/>
          </p:nvPr>
        </p:nvSpPr>
        <p:spPr/>
        <p:txBody>
          <a:bodyPr/>
          <a:lstStyle/>
          <a:p>
            <a:fld id="{A2A4C435-CAFE-4904-AE06-866576AFAACA}" type="slidenum">
              <a:rPr lang="zh-CN" altLang="en-US" smtClean="0"/>
              <a:t>12</a:t>
            </a:fld>
            <a:endParaRPr lang="zh-CN" altLang="en-US"/>
          </a:p>
        </p:txBody>
      </p:sp>
    </p:spTree>
    <p:custDataLst>
      <p:tags r:id="rId1"/>
    </p:custDataLst>
    <p:extLst>
      <p:ext uri="{BB962C8B-B14F-4D97-AF65-F5344CB8AC3E}">
        <p14:creationId xmlns:p14="http://schemas.microsoft.com/office/powerpoint/2010/main" val="1770031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874F431-818F-410A-878E-0650E8FDE7B0}"/>
              </a:ext>
            </a:extLst>
          </p:cNvPr>
          <p:cNvSpPr/>
          <p:nvPr/>
        </p:nvSpPr>
        <p:spPr>
          <a:xfrm>
            <a:off x="-2070" y="0"/>
            <a:ext cx="12194070" cy="6858000"/>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Bell MT" panose="02020503060305020303" pitchFamily="18" charset="0"/>
            </a:endParaRPr>
          </a:p>
        </p:txBody>
      </p:sp>
      <p:sp>
        <p:nvSpPr>
          <p:cNvPr id="2" name="矩形 1">
            <a:extLst>
              <a:ext uri="{FF2B5EF4-FFF2-40B4-BE49-F238E27FC236}">
                <a16:creationId xmlns:a16="http://schemas.microsoft.com/office/drawing/2014/main" id="{343D4284-C1DD-47AB-9F27-C22F5761E07F}"/>
              </a:ext>
            </a:extLst>
          </p:cNvPr>
          <p:cNvSpPr/>
          <p:nvPr/>
        </p:nvSpPr>
        <p:spPr>
          <a:xfrm>
            <a:off x="-2440" y="2197100"/>
            <a:ext cx="6799480" cy="523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3">
            <a:extLst>
              <a:ext uri="{FF2B5EF4-FFF2-40B4-BE49-F238E27FC236}">
                <a16:creationId xmlns:a16="http://schemas.microsoft.com/office/drawing/2014/main" id="{5D6D6A61-83F7-457B-B586-F2DC77308B9D}"/>
              </a:ext>
            </a:extLst>
          </p:cNvPr>
          <p:cNvSpPr txBox="1">
            <a:spLocks noChangeArrowheads="1"/>
          </p:cNvSpPr>
          <p:nvPr/>
        </p:nvSpPr>
        <p:spPr>
          <a:xfrm>
            <a:off x="654008" y="2244460"/>
            <a:ext cx="8763000" cy="523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lvl1pPr fontAlgn="base">
              <a:lnSpc>
                <a:spcPct val="90000"/>
              </a:lnSpc>
              <a:spcBef>
                <a:spcPct val="0"/>
              </a:spcBef>
              <a:spcAft>
                <a:spcPct val="0"/>
              </a:spcAft>
              <a:buNone/>
              <a:defRPr sz="4200" b="1" kern="0">
                <a:solidFill>
                  <a:schemeClr val="bg1"/>
                </a:solidFill>
                <a:latin typeface="Bell MT" panose="02020503060305020303" pitchFamily="18" charset="0"/>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solidFill>
                  <a:srgbClr val="255F82"/>
                </a:solidFill>
              </a:rPr>
              <a:t>Community Detection</a:t>
            </a:r>
          </a:p>
          <a:p>
            <a:endParaRPr lang="en-US" altLang="zh-TW" sz="2400" dirty="0">
              <a:solidFill>
                <a:srgbClr val="255F82"/>
              </a:solidFill>
            </a:endParaRPr>
          </a:p>
        </p:txBody>
      </p:sp>
      <p:sp>
        <p:nvSpPr>
          <p:cNvPr id="3" name="灯片编号占位符 2">
            <a:extLst>
              <a:ext uri="{FF2B5EF4-FFF2-40B4-BE49-F238E27FC236}">
                <a16:creationId xmlns:a16="http://schemas.microsoft.com/office/drawing/2014/main" id="{E3CB6E94-12D1-4232-B45B-C42250C2AA11}"/>
              </a:ext>
            </a:extLst>
          </p:cNvPr>
          <p:cNvSpPr>
            <a:spLocks noGrp="1"/>
          </p:cNvSpPr>
          <p:nvPr>
            <p:ph type="sldNum" sz="quarter" idx="12"/>
          </p:nvPr>
        </p:nvSpPr>
        <p:spPr/>
        <p:txBody>
          <a:bodyPr/>
          <a:lstStyle/>
          <a:p>
            <a:fld id="{A2A4C435-CAFE-4904-AE06-866576AFAACA}" type="slidenum">
              <a:rPr lang="zh-CN" altLang="en-US" smtClean="0"/>
              <a:t>13</a:t>
            </a:fld>
            <a:endParaRPr lang="zh-CN" altLang="en-US"/>
          </a:p>
        </p:txBody>
      </p:sp>
    </p:spTree>
    <p:extLst>
      <p:ext uri="{BB962C8B-B14F-4D97-AF65-F5344CB8AC3E}">
        <p14:creationId xmlns:p14="http://schemas.microsoft.com/office/powerpoint/2010/main" val="1023202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1EE9FFCB-7633-43FB-A376-FE6B2BC5B084}"/>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D5ABF4A9-B5E2-4475-82BE-CF935F10DAF7}"/>
              </a:ext>
            </a:extLst>
          </p:cNvPr>
          <p:cNvSpPr txBox="1">
            <a:spLocks noChangeArrowheads="1"/>
          </p:cNvSpPr>
          <p:nvPr/>
        </p:nvSpPr>
        <p:spPr>
          <a:xfrm>
            <a:off x="911225" y="453513"/>
            <a:ext cx="8280400" cy="53340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255F82"/>
                </a:solidFill>
                <a:latin typeface="Bell MT" panose="02020503060305020303" pitchFamily="18" charset="0"/>
              </a:rPr>
              <a:t>Community Detection</a:t>
            </a:r>
          </a:p>
        </p:txBody>
      </p:sp>
      <p:pic>
        <p:nvPicPr>
          <p:cNvPr id="6" name="Picture 2">
            <a:extLst>
              <a:ext uri="{FF2B5EF4-FFF2-40B4-BE49-F238E27FC236}">
                <a16:creationId xmlns:a16="http://schemas.microsoft.com/office/drawing/2014/main" id="{1775E505-E272-42C3-8230-79CDC8EAA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550" y="1398530"/>
            <a:ext cx="7905750" cy="447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a:extLst>
              <a:ext uri="{FF2B5EF4-FFF2-40B4-BE49-F238E27FC236}">
                <a16:creationId xmlns:a16="http://schemas.microsoft.com/office/drawing/2014/main" id="{718F43F5-D54D-470A-B90E-D8FEBD118DD8}"/>
              </a:ext>
            </a:extLst>
          </p:cNvPr>
          <p:cNvSpPr>
            <a:spLocks noGrp="1"/>
          </p:cNvSpPr>
          <p:nvPr>
            <p:ph type="sldNum" sz="quarter" idx="12"/>
          </p:nvPr>
        </p:nvSpPr>
        <p:spPr/>
        <p:txBody>
          <a:bodyPr/>
          <a:lstStyle/>
          <a:p>
            <a:fld id="{A2A4C435-CAFE-4904-AE06-866576AFAACA}" type="slidenum">
              <a:rPr lang="zh-CN" altLang="en-US" smtClean="0"/>
              <a:t>14</a:t>
            </a:fld>
            <a:endParaRPr lang="zh-CN" altLang="en-US"/>
          </a:p>
        </p:txBody>
      </p:sp>
    </p:spTree>
    <p:extLst>
      <p:ext uri="{BB962C8B-B14F-4D97-AF65-F5344CB8AC3E}">
        <p14:creationId xmlns:p14="http://schemas.microsoft.com/office/powerpoint/2010/main" val="2439102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1EE9FFCB-7633-43FB-A376-FE6B2BC5B084}"/>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D5ABF4A9-B5E2-4475-82BE-CF935F10DAF7}"/>
              </a:ext>
            </a:extLst>
          </p:cNvPr>
          <p:cNvSpPr txBox="1">
            <a:spLocks noChangeArrowheads="1"/>
          </p:cNvSpPr>
          <p:nvPr/>
        </p:nvSpPr>
        <p:spPr>
          <a:xfrm>
            <a:off x="911225" y="453513"/>
            <a:ext cx="8280400" cy="53340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255F82"/>
                </a:solidFill>
                <a:latin typeface="Bell MT" panose="02020503060305020303" pitchFamily="18" charset="0"/>
              </a:rPr>
              <a:t>Graph Cut</a:t>
            </a:r>
          </a:p>
        </p:txBody>
      </p:sp>
      <p:sp>
        <p:nvSpPr>
          <p:cNvPr id="7" name="Consider a partition of the graph into two parts A and B…">
            <a:extLst>
              <a:ext uri="{FF2B5EF4-FFF2-40B4-BE49-F238E27FC236}">
                <a16:creationId xmlns:a16="http://schemas.microsoft.com/office/drawing/2014/main" id="{A5950D14-5E55-4377-882D-4AB71A041CB1}"/>
              </a:ext>
            </a:extLst>
          </p:cNvPr>
          <p:cNvSpPr txBox="1">
            <a:spLocks/>
          </p:cNvSpPr>
          <p:nvPr/>
        </p:nvSpPr>
        <p:spPr>
          <a:xfrm>
            <a:off x="937094" y="1210069"/>
            <a:ext cx="12260164" cy="80224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Consider a </a:t>
            </a:r>
            <a:r>
              <a:rPr lang="en-US" sz="2400" dirty="0">
                <a:solidFill>
                  <a:srgbClr val="0433FF"/>
                </a:solidFill>
              </a:rPr>
              <a:t>partition</a:t>
            </a:r>
            <a:r>
              <a:rPr lang="en-US" sz="2400" dirty="0"/>
              <a:t> of the </a:t>
            </a:r>
            <a:r>
              <a:rPr lang="en-US" sz="2400" dirty="0">
                <a:solidFill>
                  <a:srgbClr val="0433FF"/>
                </a:solidFill>
              </a:rPr>
              <a:t>graph</a:t>
            </a:r>
            <a:r>
              <a:rPr lang="en-US" sz="2400" dirty="0"/>
              <a:t> into two parts A and B</a:t>
            </a:r>
          </a:p>
          <a:p>
            <a:endParaRPr lang="en-US" dirty="0"/>
          </a:p>
          <a:p>
            <a:endParaRPr lang="en-US" dirty="0"/>
          </a:p>
          <a:p>
            <a:endParaRPr lang="en-US" dirty="0"/>
          </a:p>
          <a:p>
            <a:pPr marL="0" indent="0">
              <a:buNone/>
            </a:pPr>
            <a:endParaRPr lang="en-US" dirty="0"/>
          </a:p>
          <a:p>
            <a:pPr>
              <a:defRPr b="1"/>
            </a:pPr>
            <a:r>
              <a:rPr lang="en-US" sz="2400" dirty="0"/>
              <a:t>Cut(A, B)</a:t>
            </a:r>
            <a:r>
              <a:rPr lang="en-US" sz="2400" b="1" dirty="0"/>
              <a:t> </a:t>
            </a:r>
            <a:r>
              <a:rPr lang="en-US" sz="2400" dirty="0"/>
              <a:t>is the </a:t>
            </a:r>
            <a:r>
              <a:rPr lang="en-US" sz="2400" dirty="0">
                <a:solidFill>
                  <a:srgbClr val="0433FF"/>
                </a:solidFill>
              </a:rPr>
              <a:t>weight</a:t>
            </a:r>
            <a:r>
              <a:rPr lang="en-US" sz="2400" dirty="0"/>
              <a:t> of all </a:t>
            </a:r>
            <a:r>
              <a:rPr lang="en-US" sz="2400" dirty="0">
                <a:solidFill>
                  <a:srgbClr val="0433FF"/>
                </a:solidFill>
              </a:rPr>
              <a:t>edges</a:t>
            </a:r>
            <a:r>
              <a:rPr lang="en-US" sz="2400" dirty="0"/>
              <a:t> that connect the </a:t>
            </a:r>
            <a:r>
              <a:rPr lang="en-US" sz="2400" dirty="0">
                <a:solidFill>
                  <a:srgbClr val="FF2600"/>
                </a:solidFill>
              </a:rPr>
              <a:t>two</a:t>
            </a:r>
            <a:r>
              <a:rPr lang="en-US" sz="2400" dirty="0"/>
              <a:t> </a:t>
            </a:r>
            <a:r>
              <a:rPr lang="en-US" sz="2400" dirty="0">
                <a:solidFill>
                  <a:srgbClr val="FF2600"/>
                </a:solidFill>
              </a:rPr>
              <a:t>groups</a:t>
            </a:r>
            <a:endParaRPr lang="en-US" sz="2400" dirty="0"/>
          </a:p>
          <a:p>
            <a:pPr>
              <a:defRPr b="1"/>
            </a:pPr>
            <a:endParaRPr lang="en-US" dirty="0"/>
          </a:p>
          <a:p>
            <a:pPr marL="0" indent="0">
              <a:buNone/>
              <a:defRPr b="1"/>
            </a:pPr>
            <a:endParaRPr lang="en-US" dirty="0"/>
          </a:p>
          <a:p>
            <a:pPr>
              <a:defRPr b="1"/>
            </a:pPr>
            <a:r>
              <a:rPr lang="en-US" sz="2400" dirty="0"/>
              <a:t>An intuitive goal is to find a </a:t>
            </a:r>
            <a:r>
              <a:rPr lang="en-US" sz="2400" dirty="0">
                <a:solidFill>
                  <a:srgbClr val="0433FF"/>
                </a:solidFill>
              </a:rPr>
              <a:t>partition</a:t>
            </a:r>
            <a:r>
              <a:rPr lang="en-US" sz="2400" dirty="0"/>
              <a:t> that </a:t>
            </a:r>
            <a:r>
              <a:rPr lang="en-US" sz="2400" dirty="0">
                <a:solidFill>
                  <a:srgbClr val="0433FF"/>
                </a:solidFill>
              </a:rPr>
              <a:t>minimizes the cut</a:t>
            </a:r>
          </a:p>
          <a:p>
            <a:pPr lvl="1"/>
            <a:r>
              <a:rPr lang="en-US" dirty="0">
                <a:solidFill>
                  <a:srgbClr val="0433FF"/>
                </a:solidFill>
              </a:rPr>
              <a:t>min-cuts</a:t>
            </a:r>
            <a:r>
              <a:rPr lang="en-US" dirty="0"/>
              <a:t> in graphs can be computed in </a:t>
            </a:r>
            <a:r>
              <a:rPr lang="en-US" dirty="0">
                <a:solidFill>
                  <a:srgbClr val="0433FF"/>
                </a:solidFill>
              </a:rPr>
              <a:t>polynomial time</a:t>
            </a:r>
          </a:p>
        </p:txBody>
      </p:sp>
      <p:pic>
        <p:nvPicPr>
          <p:cNvPr id="8" name="Screen Shot 2015-04-01 at 9.38.31 PM.png" descr="Screen Shot 2015-04-01 at 9.38.31 PM.png">
            <a:extLst>
              <a:ext uri="{FF2B5EF4-FFF2-40B4-BE49-F238E27FC236}">
                <a16:creationId xmlns:a16="http://schemas.microsoft.com/office/drawing/2014/main" id="{BA1F5F13-8282-4884-86E4-90A9D2C2A478}"/>
              </a:ext>
            </a:extLst>
          </p:cNvPr>
          <p:cNvPicPr>
            <a:picLocks noChangeAspect="1"/>
          </p:cNvPicPr>
          <p:nvPr/>
        </p:nvPicPr>
        <p:blipFill>
          <a:blip r:embed="rId3"/>
          <a:stretch>
            <a:fillRect/>
          </a:stretch>
        </p:blipFill>
        <p:spPr>
          <a:xfrm>
            <a:off x="2953024" y="1732008"/>
            <a:ext cx="4752000" cy="2003562"/>
          </a:xfrm>
          <a:prstGeom prst="rect">
            <a:avLst/>
          </a:prstGeom>
          <a:ln w="12700">
            <a:miter lim="400000"/>
          </a:ln>
        </p:spPr>
      </p:pic>
      <p:pic>
        <p:nvPicPr>
          <p:cNvPr id="9" name="图像" descr="图像">
            <a:extLst>
              <a:ext uri="{FF2B5EF4-FFF2-40B4-BE49-F238E27FC236}">
                <a16:creationId xmlns:a16="http://schemas.microsoft.com/office/drawing/2014/main" id="{F6FC1C59-4869-4119-9D39-98790C4B13C7}"/>
              </a:ext>
            </a:extLst>
          </p:cNvPr>
          <p:cNvPicPr>
            <a:picLocks noChangeAspect="1"/>
          </p:cNvPicPr>
          <p:nvPr/>
        </p:nvPicPr>
        <p:blipFill>
          <a:blip r:embed="rId4"/>
          <a:stretch>
            <a:fillRect/>
          </a:stretch>
        </p:blipFill>
        <p:spPr>
          <a:xfrm>
            <a:off x="2640232" y="4395793"/>
            <a:ext cx="5112000" cy="799057"/>
          </a:xfrm>
          <a:prstGeom prst="rect">
            <a:avLst/>
          </a:prstGeom>
          <a:ln w="12700">
            <a:miter lim="400000"/>
          </a:ln>
        </p:spPr>
      </p:pic>
      <p:sp>
        <p:nvSpPr>
          <p:cNvPr id="2" name="灯片编号占位符 1">
            <a:extLst>
              <a:ext uri="{FF2B5EF4-FFF2-40B4-BE49-F238E27FC236}">
                <a16:creationId xmlns:a16="http://schemas.microsoft.com/office/drawing/2014/main" id="{C5A17553-8E5E-47A3-B7DB-7CAA9B3692F7}"/>
              </a:ext>
            </a:extLst>
          </p:cNvPr>
          <p:cNvSpPr>
            <a:spLocks noGrp="1"/>
          </p:cNvSpPr>
          <p:nvPr>
            <p:ph type="sldNum" sz="quarter" idx="12"/>
          </p:nvPr>
        </p:nvSpPr>
        <p:spPr/>
        <p:txBody>
          <a:bodyPr/>
          <a:lstStyle/>
          <a:p>
            <a:fld id="{A2A4C435-CAFE-4904-AE06-866576AFAACA}" type="slidenum">
              <a:rPr lang="zh-CN" altLang="en-US" smtClean="0"/>
              <a:t>15</a:t>
            </a:fld>
            <a:endParaRPr lang="zh-CN" altLang="en-US"/>
          </a:p>
        </p:txBody>
      </p:sp>
    </p:spTree>
    <p:extLst>
      <p:ext uri="{BB962C8B-B14F-4D97-AF65-F5344CB8AC3E}">
        <p14:creationId xmlns:p14="http://schemas.microsoft.com/office/powerpoint/2010/main" val="613054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1EE9FFCB-7633-43FB-A376-FE6B2BC5B084}"/>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D5ABF4A9-B5E2-4475-82BE-CF935F10DAF7}"/>
              </a:ext>
            </a:extLst>
          </p:cNvPr>
          <p:cNvSpPr txBox="1">
            <a:spLocks noChangeArrowheads="1"/>
          </p:cNvSpPr>
          <p:nvPr/>
        </p:nvSpPr>
        <p:spPr>
          <a:xfrm>
            <a:off x="911225" y="453513"/>
            <a:ext cx="8280400" cy="53340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255F82"/>
                </a:solidFill>
                <a:latin typeface="Bell MT" panose="02020503060305020303" pitchFamily="18" charset="0"/>
              </a:rPr>
              <a:t>Graph Cut</a:t>
            </a:r>
          </a:p>
        </p:txBody>
      </p:sp>
      <p:sp>
        <p:nvSpPr>
          <p:cNvPr id="4" name="The weight of a cut is proportional to number of edges in the cut; tends to produce small, isolated components.">
            <a:extLst>
              <a:ext uri="{FF2B5EF4-FFF2-40B4-BE49-F238E27FC236}">
                <a16:creationId xmlns:a16="http://schemas.microsoft.com/office/drawing/2014/main" id="{25CF3FE2-4587-41A6-9121-0827D558F8BC}"/>
              </a:ext>
            </a:extLst>
          </p:cNvPr>
          <p:cNvSpPr txBox="1">
            <a:spLocks/>
          </p:cNvSpPr>
          <p:nvPr/>
        </p:nvSpPr>
        <p:spPr>
          <a:xfrm>
            <a:off x="928130" y="1299716"/>
            <a:ext cx="11263870" cy="80224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500"/>
              </a:spcBef>
            </a:pPr>
            <a:r>
              <a:rPr lang="en-US" sz="2400" dirty="0"/>
              <a:t>The </a:t>
            </a:r>
            <a:r>
              <a:rPr lang="en-US" sz="2400" dirty="0">
                <a:solidFill>
                  <a:srgbClr val="0433FF"/>
                </a:solidFill>
              </a:rPr>
              <a:t>weight</a:t>
            </a:r>
            <a:r>
              <a:rPr lang="en-US" sz="2400" dirty="0"/>
              <a:t> of a </a:t>
            </a:r>
            <a:r>
              <a:rPr lang="en-US" sz="2400" dirty="0">
                <a:solidFill>
                  <a:srgbClr val="FF2600"/>
                </a:solidFill>
              </a:rPr>
              <a:t>cut</a:t>
            </a:r>
            <a:r>
              <a:rPr lang="en-US" sz="2400" dirty="0"/>
              <a:t> is proportional to number of edges in the cut; tends to produce small, isolated components.</a:t>
            </a:r>
          </a:p>
        </p:txBody>
      </p:sp>
      <p:pic>
        <p:nvPicPr>
          <p:cNvPr id="6" name="image100.png" descr="image100.png">
            <a:extLst>
              <a:ext uri="{FF2B5EF4-FFF2-40B4-BE49-F238E27FC236}">
                <a16:creationId xmlns:a16="http://schemas.microsoft.com/office/drawing/2014/main" id="{63E68C2C-FB5D-46FC-B587-F5C9C66ACEB4}"/>
              </a:ext>
            </a:extLst>
          </p:cNvPr>
          <p:cNvPicPr>
            <a:picLocks noChangeAspect="1"/>
          </p:cNvPicPr>
          <p:nvPr/>
        </p:nvPicPr>
        <p:blipFill>
          <a:blip r:embed="rId3"/>
          <a:srcRect l="30832" t="36240" r="16667" b="9061"/>
          <a:stretch>
            <a:fillRect/>
          </a:stretch>
        </p:blipFill>
        <p:spPr>
          <a:xfrm>
            <a:off x="2935534" y="2045708"/>
            <a:ext cx="4752000" cy="3017190"/>
          </a:xfrm>
          <a:prstGeom prst="rect">
            <a:avLst/>
          </a:prstGeom>
          <a:ln w="12700">
            <a:miter lim="400000"/>
          </a:ln>
        </p:spPr>
      </p:pic>
      <p:sp>
        <p:nvSpPr>
          <p:cNvPr id="7" name="[Shi &amp; Malik, 2000 PAMI]">
            <a:extLst>
              <a:ext uri="{FF2B5EF4-FFF2-40B4-BE49-F238E27FC236}">
                <a16:creationId xmlns:a16="http://schemas.microsoft.com/office/drawing/2014/main" id="{7AC0BAFE-5F61-40DD-A5CF-046CF161E569}"/>
              </a:ext>
            </a:extLst>
          </p:cNvPr>
          <p:cNvSpPr txBox="1"/>
          <p:nvPr/>
        </p:nvSpPr>
        <p:spPr>
          <a:xfrm>
            <a:off x="1069964" y="5558284"/>
            <a:ext cx="4909922" cy="5006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a:spAutoFit/>
          </a:bodyPr>
          <a:lstStyle>
            <a:lvl1pPr algn="l" defTabSz="914400">
              <a:defRPr sz="2400">
                <a:latin typeface="Arial"/>
                <a:ea typeface="Arial"/>
                <a:cs typeface="Arial"/>
                <a:sym typeface="Arial"/>
              </a:defRPr>
            </a:lvl1pPr>
          </a:lstStyle>
          <a:p>
            <a:pPr marL="342900" indent="-342900">
              <a:buFont typeface="Arial" panose="020B0604020202020204" pitchFamily="34" charset="0"/>
              <a:buChar char="•"/>
            </a:pPr>
            <a:r>
              <a:rPr dirty="0"/>
              <a:t>[Shi &amp; Malik, 2000 PAMI]</a:t>
            </a:r>
          </a:p>
        </p:txBody>
      </p:sp>
      <p:sp>
        <p:nvSpPr>
          <p:cNvPr id="2" name="灯片编号占位符 1">
            <a:extLst>
              <a:ext uri="{FF2B5EF4-FFF2-40B4-BE49-F238E27FC236}">
                <a16:creationId xmlns:a16="http://schemas.microsoft.com/office/drawing/2014/main" id="{ED445F37-B1B4-4FA8-A151-6274F9945F1A}"/>
              </a:ext>
            </a:extLst>
          </p:cNvPr>
          <p:cNvSpPr>
            <a:spLocks noGrp="1"/>
          </p:cNvSpPr>
          <p:nvPr>
            <p:ph type="sldNum" sz="quarter" idx="12"/>
          </p:nvPr>
        </p:nvSpPr>
        <p:spPr/>
        <p:txBody>
          <a:bodyPr/>
          <a:lstStyle/>
          <a:p>
            <a:fld id="{A2A4C435-CAFE-4904-AE06-866576AFAACA}" type="slidenum">
              <a:rPr lang="zh-CN" altLang="en-US" smtClean="0"/>
              <a:t>16</a:t>
            </a:fld>
            <a:endParaRPr lang="zh-CN" altLang="en-US"/>
          </a:p>
        </p:txBody>
      </p:sp>
    </p:spTree>
    <p:extLst>
      <p:ext uri="{BB962C8B-B14F-4D97-AF65-F5344CB8AC3E}">
        <p14:creationId xmlns:p14="http://schemas.microsoft.com/office/powerpoint/2010/main" val="1478134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0622D9F-4655-4920-878E-95D3E74766FD}"/>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2">
            <a:extLst>
              <a:ext uri="{FF2B5EF4-FFF2-40B4-BE49-F238E27FC236}">
                <a16:creationId xmlns:a16="http://schemas.microsoft.com/office/drawing/2014/main" id="{BB0BE803-ACA1-4B49-BA31-0BFE12773369}"/>
              </a:ext>
            </a:extLst>
          </p:cNvPr>
          <p:cNvSpPr txBox="1">
            <a:spLocks noChangeArrowheads="1"/>
          </p:cNvSpPr>
          <p:nvPr/>
        </p:nvSpPr>
        <p:spPr>
          <a:xfrm>
            <a:off x="979372" y="279130"/>
            <a:ext cx="8585200" cy="68580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255F82"/>
                </a:solidFill>
                <a:latin typeface="Bell MT" panose="02020503060305020303" pitchFamily="18" charset="0"/>
              </a:rPr>
              <a:t>Modularity</a:t>
            </a:r>
            <a:endParaRPr lang="en-US" alt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888066E-8EC7-46FA-BC67-81DB5D5D41A1}"/>
                  </a:ext>
                </a:extLst>
              </p:cNvPr>
              <p:cNvSpPr>
                <a:spLocks noGrp="1"/>
              </p:cNvSpPr>
              <p:nvPr/>
            </p:nvSpPr>
            <p:spPr>
              <a:xfrm>
                <a:off x="911225" y="1095752"/>
                <a:ext cx="8382000" cy="5410200"/>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a:buNone/>
                </a:pPr>
                <a:r>
                  <a:rPr lang="en-US" b="1" dirty="0"/>
                  <a:t>Communities:</a:t>
                </a:r>
                <a:r>
                  <a:rPr lang="en-US" dirty="0">
                    <a:solidFill>
                      <a:schemeClr val="accent3"/>
                    </a:solidFill>
                  </a:rPr>
                  <a:t> </a:t>
                </a:r>
                <a:r>
                  <a:rPr lang="en-US" dirty="0">
                    <a:solidFill>
                      <a:srgbClr val="D60093"/>
                    </a:solidFill>
                  </a:rPr>
                  <a:t>sets of </a:t>
                </a:r>
                <a:br>
                  <a:rPr lang="en-US" dirty="0">
                    <a:solidFill>
                      <a:srgbClr val="D60093"/>
                    </a:solidFill>
                  </a:rPr>
                </a:br>
                <a:r>
                  <a:rPr lang="en-US" b="1" dirty="0">
                    <a:solidFill>
                      <a:srgbClr val="D60093"/>
                    </a:solidFill>
                  </a:rPr>
                  <a:t>tightly connected nodes</a:t>
                </a:r>
              </a:p>
              <a:p>
                <a:pPr marL="118872" indent="0">
                  <a:buNone/>
                </a:pPr>
                <a:r>
                  <a:rPr lang="en-US" u="sng" dirty="0"/>
                  <a:t>Define:</a:t>
                </a:r>
                <a:r>
                  <a:rPr lang="en-US" dirty="0"/>
                  <a:t> </a:t>
                </a:r>
                <a:r>
                  <a:rPr lang="en-US" b="1" dirty="0"/>
                  <a:t>Modularity </a:t>
                </a:r>
                <a14:m>
                  <m:oMath xmlns:m="http://schemas.openxmlformats.org/officeDocument/2006/math">
                    <m:r>
                      <a:rPr lang="en-US" b="1" i="1" dirty="0" smtClean="0">
                        <a:latin typeface="Cambria Math"/>
                      </a:rPr>
                      <m:t>𝑸</m:t>
                    </m:r>
                  </m:oMath>
                </a14:m>
                <a:endParaRPr lang="en-US" b="1" dirty="0"/>
              </a:p>
              <a:p>
                <a:pPr marL="457200" lvl="1" indent="0">
                  <a:buNone/>
                </a:pPr>
                <a:r>
                  <a:rPr lang="en-US" dirty="0"/>
                  <a:t>A measure of how well </a:t>
                </a:r>
                <a:br>
                  <a:rPr lang="en-US" dirty="0"/>
                </a:br>
                <a:r>
                  <a:rPr lang="en-US" dirty="0"/>
                  <a:t>a network is partitioned </a:t>
                </a:r>
                <a:br>
                  <a:rPr lang="en-US" dirty="0"/>
                </a:br>
                <a:r>
                  <a:rPr lang="en-US" dirty="0"/>
                  <a:t>into communities</a:t>
                </a:r>
              </a:p>
              <a:p>
                <a:pPr marL="457200" lvl="1" indent="0">
                  <a:buNone/>
                </a:pPr>
                <a:r>
                  <a:rPr lang="en-US" dirty="0"/>
                  <a:t>Given a partitioning of the </a:t>
                </a:r>
                <a:br>
                  <a:rPr lang="en-US" dirty="0"/>
                </a:br>
                <a:r>
                  <a:rPr lang="en-US" dirty="0"/>
                  <a:t>network into groups </a:t>
                </a:r>
                <a14:m>
                  <m:oMath xmlns:m="http://schemas.openxmlformats.org/officeDocument/2006/math">
                    <m:r>
                      <a:rPr lang="en-US" b="1" i="1" dirty="0" smtClean="0">
                        <a:latin typeface="Cambria Math"/>
                      </a:rPr>
                      <m:t>𝒔</m:t>
                    </m:r>
                    <m:r>
                      <a:rPr lang="en-US" b="1" i="1" baseline="-25000" dirty="0" smtClean="0">
                        <a:latin typeface="Cambria Math"/>
                        <a:cs typeface="Times New Roman" pitchFamily="18" charset="0"/>
                        <a:sym typeface="Symbol"/>
                      </a:rPr>
                      <m:t> </m:t>
                    </m:r>
                    <m:r>
                      <a:rPr lang="en-US" b="1" i="1" dirty="0">
                        <a:latin typeface="Cambria Math"/>
                        <a:sym typeface="Symbol"/>
                      </a:rPr>
                      <m:t> </m:t>
                    </m:r>
                    <m:r>
                      <a:rPr lang="en-US" b="1" i="1" dirty="0" smtClean="0">
                        <a:latin typeface="Cambria Math"/>
                      </a:rPr>
                      <m:t>𝑺</m:t>
                    </m:r>
                  </m:oMath>
                </a14:m>
                <a:r>
                  <a:rPr lang="en-US" dirty="0"/>
                  <a:t>:</a:t>
                </a:r>
              </a:p>
              <a:p>
                <a:pPr marL="457200" lvl="1" indent="0">
                  <a:buNone/>
                </a:pPr>
                <a:r>
                  <a:rPr lang="en-US" b="1" i="1" dirty="0">
                    <a:latin typeface="Times New Roman" pitchFamily="18" charset="0"/>
                    <a:cs typeface="Times New Roman" pitchFamily="18" charset="0"/>
                  </a:rPr>
                  <a:t>	Q</a:t>
                </a:r>
                <a:r>
                  <a:rPr lang="en-US" b="1" dirty="0">
                    <a:latin typeface="Times New Roman" pitchFamily="18" charset="0"/>
                    <a:cs typeface="Times New Roman" pitchFamily="18" charset="0"/>
                  </a:rPr>
                  <a:t> </a:t>
                </a:r>
                <a:r>
                  <a:rPr lang="en-US" b="1" dirty="0">
                    <a:latin typeface="Times New Roman" pitchFamily="18" charset="0"/>
                    <a:cs typeface="Times New Roman" pitchFamily="18" charset="0"/>
                    <a:sym typeface="Symbol"/>
                  </a:rPr>
                  <a:t></a:t>
                </a:r>
                <a:r>
                  <a:rPr lang="en-US" b="1" dirty="0">
                    <a:latin typeface="Times New Roman" pitchFamily="18" charset="0"/>
                    <a:cs typeface="Times New Roman" pitchFamily="18" charset="0"/>
                  </a:rPr>
                  <a:t>  ∑</a:t>
                </a:r>
                <a:r>
                  <a:rPr lang="en-US" b="1" i="1" baseline="-25000" dirty="0">
                    <a:latin typeface="Times New Roman" pitchFamily="18" charset="0"/>
                    <a:cs typeface="Times New Roman" pitchFamily="18" charset="0"/>
                  </a:rPr>
                  <a:t>s</a:t>
                </a:r>
                <a:r>
                  <a:rPr lang="en-US" b="1" i="1" baseline="-25000" dirty="0">
                    <a:latin typeface="Times New Roman" pitchFamily="18" charset="0"/>
                    <a:cs typeface="Times New Roman" pitchFamily="18" charset="0"/>
                    <a:sym typeface="Symbol"/>
                  </a:rPr>
                  <a:t> S</a:t>
                </a:r>
                <a:r>
                  <a:rPr lang="en-US" b="1" dirty="0">
                    <a:latin typeface="Times New Roman" pitchFamily="18" charset="0"/>
                    <a:cs typeface="Times New Roman" pitchFamily="18" charset="0"/>
                  </a:rPr>
                  <a:t> [ (# edges within group </a:t>
                </a:r>
                <a:r>
                  <a:rPr lang="en-US" b="1" i="1" dirty="0">
                    <a:latin typeface="Times New Roman" pitchFamily="18" charset="0"/>
                    <a:cs typeface="Times New Roman" pitchFamily="18" charset="0"/>
                  </a:rPr>
                  <a:t>s</a:t>
                </a:r>
                <a:r>
                  <a:rPr lang="en-US" b="1" dirty="0">
                    <a:latin typeface="Times New Roman" pitchFamily="18" charset="0"/>
                    <a:cs typeface="Times New Roman" pitchFamily="18" charset="0"/>
                  </a:rPr>
                  <a:t>) – 	</a:t>
                </a: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	                     (expected # edges within group </a:t>
                </a:r>
                <a:r>
                  <a:rPr lang="en-US" b="1" i="1" dirty="0">
                    <a:latin typeface="Times New Roman" pitchFamily="18" charset="0"/>
                    <a:cs typeface="Times New Roman" pitchFamily="18" charset="0"/>
                  </a:rPr>
                  <a:t>s</a:t>
                </a:r>
                <a:r>
                  <a:rPr lang="en-US" b="1" dirty="0">
                    <a:latin typeface="Times New Roman" pitchFamily="18" charset="0"/>
                    <a:cs typeface="Times New Roman" pitchFamily="18" charset="0"/>
                  </a:rPr>
                  <a:t>) ]</a:t>
                </a:r>
              </a:p>
              <a:p>
                <a:pPr marL="457200" lvl="1" indent="0">
                  <a:buNone/>
                </a:pPr>
                <a:endParaRPr lang="en-US" dirty="0"/>
              </a:p>
            </p:txBody>
          </p:sp>
        </mc:Choice>
        <mc:Fallback xmlns="">
          <p:sp>
            <p:nvSpPr>
              <p:cNvPr id="8" name="Content Placeholder 2">
                <a:extLst>
                  <a:ext uri="{FF2B5EF4-FFF2-40B4-BE49-F238E27FC236}">
                    <a16:creationId xmlns:a16="http://schemas.microsoft.com/office/drawing/2014/main" id="{C888066E-8EC7-46FA-BC67-81DB5D5D41A1}"/>
                  </a:ext>
                </a:extLst>
              </p:cNvPr>
              <p:cNvSpPr>
                <a:spLocks noGrp="1" noRot="1" noChangeAspect="1" noMove="1" noResize="1" noEditPoints="1" noAdjustHandles="1" noChangeArrowheads="1" noChangeShapeType="1" noTextEdit="1"/>
              </p:cNvSpPr>
              <p:nvPr/>
            </p:nvSpPr>
            <p:spPr>
              <a:xfrm>
                <a:off x="911225" y="1095752"/>
                <a:ext cx="8382000" cy="5410200"/>
              </a:xfrm>
              <a:prstGeom prst="rect">
                <a:avLst/>
              </a:prstGeom>
              <a:blipFill>
                <a:blip r:embed="rId4"/>
                <a:stretch>
                  <a:fillRect l="-873" t="-676"/>
                </a:stretch>
              </a:blipFill>
            </p:spPr>
            <p:txBody>
              <a:bodyPr/>
              <a:lstStyle/>
              <a:p>
                <a:r>
                  <a:rPr lang="en-US">
                    <a:noFill/>
                  </a:rPr>
                  <a:t> </a:t>
                </a:r>
              </a:p>
            </p:txBody>
          </p:sp>
        </mc:Fallback>
      </mc:AlternateContent>
      <p:pic>
        <p:nvPicPr>
          <p:cNvPr id="9" name="Picture 3">
            <a:extLst>
              <a:ext uri="{FF2B5EF4-FFF2-40B4-BE49-F238E27FC236}">
                <a16:creationId xmlns:a16="http://schemas.microsoft.com/office/drawing/2014/main" id="{2FD018A2-1B2A-4761-8FB7-545757D02A23}"/>
              </a:ext>
            </a:extLst>
          </p:cNvPr>
          <p:cNvPicPr>
            <a:picLocks noChangeAspect="1" noChangeArrowheads="1"/>
          </p:cNvPicPr>
          <p:nvPr/>
        </p:nvPicPr>
        <p:blipFill>
          <a:blip r:embed="rId5" cstate="print"/>
          <a:srcRect/>
          <a:stretch>
            <a:fillRect/>
          </a:stretch>
        </p:blipFill>
        <p:spPr bwMode="auto">
          <a:xfrm>
            <a:off x="5874174" y="1320053"/>
            <a:ext cx="2940323" cy="2819400"/>
          </a:xfrm>
          <a:prstGeom prst="rect">
            <a:avLst/>
          </a:prstGeom>
          <a:noFill/>
          <a:ln w="9525">
            <a:noFill/>
            <a:miter lim="800000"/>
            <a:headEnd/>
            <a:tailEnd/>
          </a:ln>
          <a:effectLst/>
        </p:spPr>
      </p:pic>
      <p:sp>
        <p:nvSpPr>
          <p:cNvPr id="2" name="灯片编号占位符 1">
            <a:extLst>
              <a:ext uri="{FF2B5EF4-FFF2-40B4-BE49-F238E27FC236}">
                <a16:creationId xmlns:a16="http://schemas.microsoft.com/office/drawing/2014/main" id="{7313C22D-DCA1-4A2E-BD99-1645E72BB7AE}"/>
              </a:ext>
            </a:extLst>
          </p:cNvPr>
          <p:cNvSpPr>
            <a:spLocks noGrp="1"/>
          </p:cNvSpPr>
          <p:nvPr>
            <p:ph type="sldNum" sz="quarter" idx="12"/>
          </p:nvPr>
        </p:nvSpPr>
        <p:spPr/>
        <p:txBody>
          <a:bodyPr/>
          <a:lstStyle/>
          <a:p>
            <a:fld id="{A2A4C435-CAFE-4904-AE06-866576AFAACA}" type="slidenum">
              <a:rPr lang="zh-CN" altLang="en-US" smtClean="0"/>
              <a:t>17</a:t>
            </a:fld>
            <a:endParaRPr lang="zh-CN" altLang="en-US"/>
          </a:p>
        </p:txBody>
      </p:sp>
    </p:spTree>
    <p:custDataLst>
      <p:tags r:id="rId1"/>
    </p:custDataLst>
    <p:extLst>
      <p:ext uri="{BB962C8B-B14F-4D97-AF65-F5344CB8AC3E}">
        <p14:creationId xmlns:p14="http://schemas.microsoft.com/office/powerpoint/2010/main" val="570808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0622D9F-4655-4920-878E-95D3E74766FD}"/>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4">
            <a:extLst>
              <a:ext uri="{FF2B5EF4-FFF2-40B4-BE49-F238E27FC236}">
                <a16:creationId xmlns:a16="http://schemas.microsoft.com/office/drawing/2014/main" id="{7603B781-20AF-4F06-AB95-9AEB5BD32A3F}"/>
              </a:ext>
            </a:extLst>
          </p:cNvPr>
          <p:cNvSpPr txBox="1">
            <a:spLocks noChangeArrowheads="1"/>
          </p:cNvSpPr>
          <p:nvPr/>
        </p:nvSpPr>
        <p:spPr>
          <a:xfrm>
            <a:off x="911225" y="453513"/>
            <a:ext cx="8280400" cy="53340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5200" b="1" dirty="0">
                <a:solidFill>
                  <a:srgbClr val="255F82"/>
                </a:solidFill>
                <a:latin typeface="Bell MT" panose="02020503060305020303" pitchFamily="18" charset="0"/>
              </a:rPr>
              <a:t>Modularity</a:t>
            </a:r>
            <a:endParaRPr lang="en-US" altLang="en-US" dirty="0"/>
          </a:p>
        </p:txBody>
      </p:sp>
      <p:sp>
        <p:nvSpPr>
          <p:cNvPr id="11" name="Non-linear Kernel">
            <a:extLst>
              <a:ext uri="{FF2B5EF4-FFF2-40B4-BE49-F238E27FC236}">
                <a16:creationId xmlns:a16="http://schemas.microsoft.com/office/drawing/2014/main" id="{A6671A96-8B1C-4108-A109-8B0298A21BA4}"/>
              </a:ext>
            </a:extLst>
          </p:cNvPr>
          <p:cNvSpPr txBox="1"/>
          <p:nvPr/>
        </p:nvSpPr>
        <p:spPr>
          <a:xfrm>
            <a:off x="8177993" y="1769663"/>
            <a:ext cx="2514623" cy="498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5023" tIns="65023" rIns="65023" bIns="65023">
            <a:spAutoFit/>
          </a:bodyPr>
          <a:lstStyle>
            <a:lvl1pPr algn="l" defTabSz="457200">
              <a:defRPr sz="2400">
                <a:solidFill>
                  <a:srgbClr val="FFFFFF"/>
                </a:solidFill>
                <a:latin typeface="Calibri"/>
                <a:ea typeface="Calibri"/>
                <a:cs typeface="Calibri"/>
                <a:sym typeface="Calibri"/>
              </a:defRPr>
            </a:lvl1pPr>
          </a:lstStyle>
          <a:p>
            <a:pPr>
              <a:defRPr>
                <a:solidFill>
                  <a:srgbClr val="000000"/>
                </a:solidFill>
              </a:defRPr>
            </a:pPr>
            <a:r>
              <a:rPr dirty="0">
                <a:solidFill>
                  <a:srgbClr val="FFFFFF"/>
                </a:solidFill>
              </a:rPr>
              <a:t>Non-linear Kernel</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9F0F879-B0D2-483A-847F-8910299C1787}"/>
                  </a:ext>
                </a:extLst>
              </p:cNvPr>
              <p:cNvSpPr>
                <a:spLocks noGrp="1"/>
              </p:cNvSpPr>
              <p:nvPr/>
            </p:nvSpPr>
            <p:spPr>
              <a:xfrm>
                <a:off x="909916" y="1060078"/>
                <a:ext cx="8534400" cy="5257801"/>
              </a:xfrm>
              <a:prstGeom prst="rect">
                <a:avLst/>
              </a:prstGeom>
            </p:spPr>
            <p:txBody>
              <a:bodyPr vert="horz" lIns="54864" tIns="91440" rtlCol="0">
                <a:normAutofit lnSpcReduction="1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a:buNone/>
                </a:pPr>
                <a:r>
                  <a:rPr lang="en-US" b="1" dirty="0">
                    <a:solidFill>
                      <a:schemeClr val="tx1"/>
                    </a:solidFill>
                  </a:rPr>
                  <a:t>Given real </a:t>
                </a:r>
                <a14:m>
                  <m:oMath xmlns:m="http://schemas.openxmlformats.org/officeDocument/2006/math">
                    <m:r>
                      <a:rPr lang="en-US" b="1" i="1" dirty="0" smtClean="0">
                        <a:solidFill>
                          <a:schemeClr val="tx1"/>
                        </a:solidFill>
                        <a:latin typeface="Cambria Math"/>
                      </a:rPr>
                      <m:t>𝑮</m:t>
                    </m:r>
                  </m:oMath>
                </a14:m>
                <a:r>
                  <a:rPr lang="en-US" b="1" dirty="0">
                    <a:solidFill>
                      <a:schemeClr val="tx1"/>
                    </a:solidFill>
                  </a:rPr>
                  <a:t> on </a:t>
                </a:r>
                <a14:m>
                  <m:oMath xmlns:m="http://schemas.openxmlformats.org/officeDocument/2006/math">
                    <m:r>
                      <a:rPr lang="en-US" b="1" i="1" dirty="0" smtClean="0">
                        <a:solidFill>
                          <a:schemeClr val="tx1"/>
                        </a:solidFill>
                        <a:latin typeface="Cambria Math"/>
                      </a:rPr>
                      <m:t>𝒏</m:t>
                    </m:r>
                  </m:oMath>
                </a14:m>
                <a:r>
                  <a:rPr lang="en-US" b="1" dirty="0">
                    <a:solidFill>
                      <a:schemeClr val="tx1"/>
                    </a:solidFill>
                  </a:rPr>
                  <a:t> nodes and </a:t>
                </a:r>
                <a14:m>
                  <m:oMath xmlns:m="http://schemas.openxmlformats.org/officeDocument/2006/math">
                    <m:r>
                      <a:rPr lang="en-US" b="1" i="1" dirty="0" smtClean="0">
                        <a:solidFill>
                          <a:schemeClr val="tx1"/>
                        </a:solidFill>
                        <a:latin typeface="Cambria Math"/>
                      </a:rPr>
                      <m:t>𝒎</m:t>
                    </m:r>
                  </m:oMath>
                </a14:m>
                <a:r>
                  <a:rPr lang="en-US" b="1" dirty="0">
                    <a:solidFill>
                      <a:schemeClr val="tx1"/>
                    </a:solidFill>
                  </a:rPr>
                  <a:t> edges, </a:t>
                </a:r>
                <a:br>
                  <a:rPr lang="en-US" b="1" dirty="0">
                    <a:solidFill>
                      <a:schemeClr val="tx1"/>
                    </a:solidFill>
                  </a:rPr>
                </a:br>
                <a:r>
                  <a:rPr lang="en-US" b="1" dirty="0">
                    <a:solidFill>
                      <a:schemeClr val="tx1"/>
                    </a:solidFill>
                  </a:rPr>
                  <a:t>construct rewired network </a:t>
                </a:r>
                <a14:m>
                  <m:oMath xmlns:m="http://schemas.openxmlformats.org/officeDocument/2006/math">
                    <m:r>
                      <a:rPr lang="en-US" b="1" i="1" dirty="0" smtClean="0">
                        <a:solidFill>
                          <a:schemeClr val="tx1"/>
                        </a:solidFill>
                        <a:latin typeface="Cambria Math"/>
                      </a:rPr>
                      <m:t>𝑮</m:t>
                    </m:r>
                    <m:r>
                      <a:rPr lang="en-US" b="1" i="1" dirty="0" smtClean="0">
                        <a:solidFill>
                          <a:schemeClr val="tx1"/>
                        </a:solidFill>
                        <a:latin typeface="Cambria Math"/>
                      </a:rPr>
                      <m:t>’</m:t>
                    </m:r>
                  </m:oMath>
                </a14:m>
                <a:endParaRPr lang="en-US" b="1" dirty="0">
                  <a:solidFill>
                    <a:schemeClr val="tx1"/>
                  </a:solidFill>
                </a:endParaRPr>
              </a:p>
              <a:p>
                <a:pPr marL="457200" lvl="1" indent="0">
                  <a:buNone/>
                </a:pPr>
                <a:r>
                  <a:rPr lang="en-US" dirty="0"/>
                  <a:t>Same degree distribution but </a:t>
                </a:r>
                <a:br>
                  <a:rPr lang="en-US" dirty="0"/>
                </a:br>
                <a:r>
                  <a:rPr lang="en-US" dirty="0"/>
                  <a:t>random connections</a:t>
                </a:r>
              </a:p>
              <a:p>
                <a:pPr marL="457200" lvl="1" indent="0">
                  <a:buNone/>
                </a:pPr>
                <a:r>
                  <a:rPr lang="en-US" dirty="0"/>
                  <a:t>Consider </a:t>
                </a:r>
                <a14:m>
                  <m:oMath xmlns:m="http://schemas.openxmlformats.org/officeDocument/2006/math">
                    <m:r>
                      <a:rPr lang="en-US" b="1" i="1" dirty="0" smtClean="0">
                        <a:latin typeface="Cambria Math"/>
                      </a:rPr>
                      <m:t>𝑮</m:t>
                    </m:r>
                    <m:r>
                      <a:rPr lang="en-US" b="1" i="1" dirty="0" smtClean="0">
                        <a:latin typeface="Cambria Math"/>
                      </a:rPr>
                      <m:t>’</m:t>
                    </m:r>
                  </m:oMath>
                </a14:m>
                <a:r>
                  <a:rPr lang="en-US" dirty="0"/>
                  <a:t> as a </a:t>
                </a:r>
                <a:r>
                  <a:rPr lang="en-US" dirty="0" err="1">
                    <a:solidFill>
                      <a:srgbClr val="D60093"/>
                    </a:solidFill>
                  </a:rPr>
                  <a:t>multigraph</a:t>
                </a:r>
                <a:endParaRPr lang="en-US" dirty="0">
                  <a:solidFill>
                    <a:srgbClr val="D60093"/>
                  </a:solidFill>
                </a:endParaRPr>
              </a:p>
              <a:p>
                <a:pPr marL="457200" lvl="1" indent="0">
                  <a:buNone/>
                </a:pPr>
                <a:r>
                  <a:rPr lang="en-US" b="1" dirty="0"/>
                  <a:t>The expected number of edges between nodes </a:t>
                </a:r>
                <a:br>
                  <a:rPr lang="en-US" b="1" dirty="0"/>
                </a:br>
                <a14:m>
                  <m:oMath xmlns:m="http://schemas.openxmlformats.org/officeDocument/2006/math">
                    <m:r>
                      <a:rPr lang="en-US" b="1" i="1" dirty="0" smtClean="0">
                        <a:latin typeface="Cambria Math"/>
                      </a:rPr>
                      <m:t>𝒊</m:t>
                    </m:r>
                  </m:oMath>
                </a14:m>
                <a:r>
                  <a:rPr lang="en-US" b="1" dirty="0"/>
                  <a:t> and </a:t>
                </a:r>
                <a14:m>
                  <m:oMath xmlns:m="http://schemas.openxmlformats.org/officeDocument/2006/math">
                    <m:r>
                      <a:rPr lang="en-US" b="1" i="1" dirty="0" smtClean="0">
                        <a:latin typeface="Cambria Math"/>
                      </a:rPr>
                      <m:t>𝒋</m:t>
                    </m:r>
                  </m:oMath>
                </a14:m>
                <a:r>
                  <a:rPr lang="en-US" dirty="0"/>
                  <a:t> of degrees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𝒊</m:t>
                        </m:r>
                      </m:sub>
                    </m:sSub>
                    <m:r>
                      <a:rPr lang="en-US" b="1" i="1" dirty="0">
                        <a:latin typeface="Cambria Math"/>
                      </a:rPr>
                      <m:t> </m:t>
                    </m:r>
                  </m:oMath>
                </a14:m>
                <a:r>
                  <a:rPr lang="en-US" dirty="0"/>
                  <a:t>and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𝒋</m:t>
                        </m:r>
                      </m:sub>
                    </m:sSub>
                  </m:oMath>
                </a14:m>
                <a:r>
                  <a:rPr lang="en-US" b="1" dirty="0"/>
                  <a:t> </a:t>
                </a:r>
                <a:r>
                  <a:rPr lang="en-US" dirty="0"/>
                  <a:t>equals to: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𝒊</m:t>
                        </m:r>
                      </m:sub>
                    </m:sSub>
                    <m:r>
                      <a:rPr lang="en-US" b="1" i="1" dirty="0" smtClean="0">
                        <a:latin typeface="Cambria Math"/>
                      </a:rPr>
                      <m:t>⋅</m:t>
                    </m:r>
                    <m:f>
                      <m:fPr>
                        <m:ctrlPr>
                          <a:rPr lang="en-US" b="1" i="1" dirty="0" smtClean="0">
                            <a:latin typeface="Cambria Math" panose="02040503050406030204" pitchFamily="18" charset="0"/>
                          </a:rPr>
                        </m:ctrlPr>
                      </m:fPr>
                      <m:num>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𝒋</m:t>
                            </m:r>
                          </m:sub>
                        </m:sSub>
                      </m:num>
                      <m:den>
                        <m:r>
                          <a:rPr lang="en-US" b="1" i="1" dirty="0" smtClean="0">
                            <a:latin typeface="Cambria Math"/>
                          </a:rPr>
                          <m:t>𝟐</m:t>
                        </m:r>
                        <m:r>
                          <a:rPr lang="en-US" b="1" i="1" dirty="0" smtClean="0">
                            <a:latin typeface="Cambria Math"/>
                          </a:rPr>
                          <m:t>𝒎</m:t>
                        </m:r>
                      </m:den>
                    </m:f>
                    <m:r>
                      <a:rPr lang="en-US" b="1" i="1" dirty="0" smtClean="0">
                        <a:latin typeface="Cambria Math"/>
                      </a:rPr>
                      <m:t>=</m:t>
                    </m:r>
                    <m:f>
                      <m:fPr>
                        <m:ctrlPr>
                          <a:rPr lang="en-US" b="1" i="1" dirty="0" smtClean="0">
                            <a:solidFill>
                              <a:srgbClr val="0000FF"/>
                            </a:solidFill>
                            <a:latin typeface="Cambria Math" panose="02040503050406030204" pitchFamily="18" charset="0"/>
                          </a:rPr>
                        </m:ctrlPr>
                      </m:fPr>
                      <m:num>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𝒌</m:t>
                            </m:r>
                          </m:e>
                          <m:sub>
                            <m:r>
                              <a:rPr lang="en-US" b="1" i="1" dirty="0" smtClean="0">
                                <a:solidFill>
                                  <a:srgbClr val="0000FF"/>
                                </a:solidFill>
                                <a:latin typeface="Cambria Math"/>
                              </a:rPr>
                              <m:t>𝒊</m:t>
                            </m:r>
                          </m:sub>
                        </m:sSub>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𝒌</m:t>
                            </m:r>
                          </m:e>
                          <m:sub>
                            <m:r>
                              <a:rPr lang="en-US" b="1" i="1" dirty="0" smtClean="0">
                                <a:solidFill>
                                  <a:srgbClr val="0000FF"/>
                                </a:solidFill>
                                <a:latin typeface="Cambria Math"/>
                              </a:rPr>
                              <m:t>𝒋</m:t>
                            </m:r>
                          </m:sub>
                        </m:sSub>
                      </m:num>
                      <m:den>
                        <m:r>
                          <a:rPr lang="en-US" b="1" i="1" dirty="0" smtClean="0">
                            <a:solidFill>
                              <a:srgbClr val="0000FF"/>
                            </a:solidFill>
                            <a:latin typeface="Cambria Math"/>
                          </a:rPr>
                          <m:t>𝟐</m:t>
                        </m:r>
                        <m:r>
                          <a:rPr lang="en-US" b="1" i="1" dirty="0" smtClean="0">
                            <a:solidFill>
                              <a:srgbClr val="0000FF"/>
                            </a:solidFill>
                            <a:latin typeface="Cambria Math"/>
                          </a:rPr>
                          <m:t>𝒎</m:t>
                        </m:r>
                      </m:den>
                    </m:f>
                  </m:oMath>
                </a14:m>
                <a:endParaRPr lang="en-US" b="1" dirty="0"/>
              </a:p>
              <a:p>
                <a:pPr marL="768096" lvl="2" indent="0">
                  <a:buNone/>
                </a:pPr>
                <a:r>
                  <a:rPr lang="en-US" dirty="0"/>
                  <a:t>The expected number of edges in (</a:t>
                </a:r>
                <a:r>
                  <a:rPr lang="en-US" dirty="0" err="1"/>
                  <a:t>multigraph</a:t>
                </a:r>
                <a:r>
                  <a:rPr lang="en-US" dirty="0"/>
                  <a:t>) </a:t>
                </a:r>
                <a:r>
                  <a:rPr lang="en-US" b="1" dirty="0"/>
                  <a:t>G’</a:t>
                </a:r>
                <a:r>
                  <a:rPr lang="en-US" dirty="0"/>
                  <a:t>:</a:t>
                </a:r>
              </a:p>
              <a:p>
                <a:pPr marL="1033272" lvl="3" indent="0">
                  <a:buNone/>
                </a:pPr>
                <a14:m>
                  <m:oMathPara xmlns:m="http://schemas.openxmlformats.org/officeDocument/2006/math">
                    <m:oMathParaPr>
                      <m:jc m:val="centerGroup"/>
                    </m:oMathParaPr>
                    <m:oMath xmlns:m="http://schemas.openxmlformats.org/officeDocument/2006/math">
                      <m:r>
                        <a:rPr lang="en-US" b="1" i="1" dirty="0" smtClean="0">
                          <a:latin typeface="Cambria Math"/>
                        </a:rPr>
                        <m:t>=</m:t>
                      </m:r>
                      <m:f>
                        <m:fPr>
                          <m:ctrlPr>
                            <a:rPr lang="en-US" b="1" i="1" dirty="0" smtClean="0">
                              <a:latin typeface="Cambria Math" panose="02040503050406030204" pitchFamily="18" charset="0"/>
                            </a:rPr>
                          </m:ctrlPr>
                        </m:fPr>
                        <m:num>
                          <m:r>
                            <a:rPr lang="en-US" b="1" i="1" dirty="0" smtClean="0">
                              <a:latin typeface="Cambria Math"/>
                            </a:rPr>
                            <m:t>𝟏</m:t>
                          </m:r>
                        </m:num>
                        <m:den>
                          <m:r>
                            <a:rPr lang="en-US" b="1" i="1" dirty="0" smtClean="0">
                              <a:latin typeface="Cambria Math"/>
                            </a:rPr>
                            <m:t>𝟐</m:t>
                          </m:r>
                        </m:den>
                      </m:f>
                      <m:nary>
                        <m:naryPr>
                          <m:chr m:val="∑"/>
                          <m:supHide m:val="on"/>
                          <m:ctrlPr>
                            <a:rPr lang="en-US" b="1" i="1" dirty="0" smtClean="0">
                              <a:latin typeface="Cambria Math" panose="02040503050406030204" pitchFamily="18" charset="0"/>
                            </a:rPr>
                          </m:ctrlPr>
                        </m:naryPr>
                        <m:sub>
                          <m:r>
                            <m:rPr>
                              <m:brk m:alnAt="7"/>
                            </m:rPr>
                            <a:rPr lang="en-US" b="1" i="1" dirty="0" smtClean="0">
                              <a:latin typeface="Cambria Math"/>
                            </a:rPr>
                            <m:t>𝒊</m:t>
                          </m:r>
                          <m:r>
                            <a:rPr lang="en-US" b="1" i="1" dirty="0" smtClean="0">
                              <a:latin typeface="Cambria Math"/>
                            </a:rPr>
                            <m:t>∈</m:t>
                          </m:r>
                          <m:r>
                            <a:rPr lang="en-US" b="1" i="1" dirty="0" smtClean="0">
                              <a:latin typeface="Cambria Math"/>
                            </a:rPr>
                            <m:t>𝑵</m:t>
                          </m:r>
                        </m:sub>
                        <m:sup/>
                        <m:e>
                          <m:nary>
                            <m:naryPr>
                              <m:chr m:val="∑"/>
                              <m:supHide m:val="on"/>
                              <m:ctrlPr>
                                <a:rPr lang="en-US" b="1" i="1" dirty="0" smtClean="0">
                                  <a:latin typeface="Cambria Math" panose="02040503050406030204" pitchFamily="18" charset="0"/>
                                </a:rPr>
                              </m:ctrlPr>
                            </m:naryPr>
                            <m:sub>
                              <m:r>
                                <m:rPr>
                                  <m:brk m:alnAt="7"/>
                                </m:rPr>
                                <a:rPr lang="en-US" b="1" i="1" dirty="0" smtClean="0">
                                  <a:latin typeface="Cambria Math"/>
                                </a:rPr>
                                <m:t>𝒋</m:t>
                              </m:r>
                              <m:r>
                                <a:rPr lang="en-US" b="1" i="1" dirty="0">
                                  <a:latin typeface="Cambria Math"/>
                                </a:rPr>
                                <m:t>∈</m:t>
                              </m:r>
                              <m:r>
                                <a:rPr lang="en-US" b="1" i="1" dirty="0">
                                  <a:latin typeface="Cambria Math"/>
                                </a:rPr>
                                <m:t>𝑵</m:t>
                              </m:r>
                            </m:sub>
                            <m:sup/>
                            <m:e>
                              <m:f>
                                <m:fPr>
                                  <m:ctrlPr>
                                    <a:rPr lang="en-US" b="1" i="1" dirty="0">
                                      <a:latin typeface="Cambria Math" panose="02040503050406030204" pitchFamily="18" charset="0"/>
                                    </a:rPr>
                                  </m:ctrlPr>
                                </m:fPr>
                                <m:num>
                                  <m:sSub>
                                    <m:sSubPr>
                                      <m:ctrlPr>
                                        <a:rPr lang="en-US" b="1" i="1" dirty="0">
                                          <a:latin typeface="Cambria Math" panose="02040503050406030204" pitchFamily="18" charset="0"/>
                                        </a:rPr>
                                      </m:ctrlPr>
                                    </m:sSubPr>
                                    <m:e>
                                      <m:r>
                                        <a:rPr lang="en-US" b="1" i="1" dirty="0">
                                          <a:latin typeface="Cambria Math"/>
                                        </a:rPr>
                                        <m:t>𝒌</m:t>
                                      </m:r>
                                    </m:e>
                                    <m:sub>
                                      <m:r>
                                        <a:rPr lang="en-US" b="1" i="1" dirty="0">
                                          <a:latin typeface="Cambria Math"/>
                                        </a:rPr>
                                        <m:t>𝒊</m:t>
                                      </m:r>
                                    </m:sub>
                                  </m:sSub>
                                  <m:sSub>
                                    <m:sSubPr>
                                      <m:ctrlPr>
                                        <a:rPr lang="en-US" b="1" i="1" dirty="0">
                                          <a:latin typeface="Cambria Math" panose="02040503050406030204" pitchFamily="18" charset="0"/>
                                        </a:rPr>
                                      </m:ctrlPr>
                                    </m:sSubPr>
                                    <m:e>
                                      <m:r>
                                        <a:rPr lang="en-US" b="1" i="1" dirty="0">
                                          <a:latin typeface="Cambria Math"/>
                                        </a:rPr>
                                        <m:t>𝒌</m:t>
                                      </m:r>
                                    </m:e>
                                    <m:sub>
                                      <m:r>
                                        <a:rPr lang="en-US" b="1" i="1" dirty="0">
                                          <a:latin typeface="Cambria Math"/>
                                        </a:rPr>
                                        <m:t>𝒋</m:t>
                                      </m:r>
                                    </m:sub>
                                  </m:sSub>
                                </m:num>
                                <m:den>
                                  <m:r>
                                    <a:rPr lang="en-US" b="1" i="1" dirty="0">
                                      <a:latin typeface="Cambria Math"/>
                                    </a:rPr>
                                    <m:t>𝟐</m:t>
                                  </m:r>
                                  <m:r>
                                    <a:rPr lang="en-US" b="1" i="1" dirty="0">
                                      <a:latin typeface="Cambria Math"/>
                                    </a:rPr>
                                    <m:t>𝒎</m:t>
                                  </m:r>
                                </m:den>
                              </m:f>
                            </m:e>
                          </m:nary>
                        </m:e>
                      </m:nary>
                      <m:r>
                        <a:rPr lang="en-US" b="1" i="1" dirty="0" smtClean="0">
                          <a:latin typeface="Cambria Math"/>
                        </a:rPr>
                        <m:t>=</m:t>
                      </m:r>
                      <m:f>
                        <m:fPr>
                          <m:ctrlPr>
                            <a:rPr lang="en-US" b="1" i="1" dirty="0" smtClean="0">
                              <a:latin typeface="Cambria Math" panose="02040503050406030204" pitchFamily="18" charset="0"/>
                            </a:rPr>
                          </m:ctrlPr>
                        </m:fPr>
                        <m:num>
                          <m:r>
                            <a:rPr lang="en-US" b="1" i="1" dirty="0" smtClean="0">
                              <a:latin typeface="Cambria Math"/>
                            </a:rPr>
                            <m:t>𝟏</m:t>
                          </m:r>
                        </m:num>
                        <m:den>
                          <m:r>
                            <a:rPr lang="en-US" b="1" i="1" dirty="0" smtClean="0">
                              <a:latin typeface="Cambria Math"/>
                            </a:rPr>
                            <m:t>𝟐</m:t>
                          </m:r>
                        </m:den>
                      </m:f>
                      <m:r>
                        <a:rPr lang="en-US" b="1" i="1" dirty="0" smtClean="0">
                          <a:latin typeface="Cambria Math"/>
                        </a:rPr>
                        <m:t>⋅</m:t>
                      </m:r>
                      <m:f>
                        <m:fPr>
                          <m:ctrlPr>
                            <a:rPr lang="en-US" b="1" i="1" dirty="0" smtClean="0">
                              <a:latin typeface="Cambria Math" panose="02040503050406030204" pitchFamily="18" charset="0"/>
                            </a:rPr>
                          </m:ctrlPr>
                        </m:fPr>
                        <m:num>
                          <m:r>
                            <a:rPr lang="en-US" b="1" i="1" dirty="0" smtClean="0">
                              <a:latin typeface="Cambria Math"/>
                            </a:rPr>
                            <m:t>𝟏</m:t>
                          </m:r>
                        </m:num>
                        <m:den>
                          <m:r>
                            <a:rPr lang="en-US" b="1" i="1" dirty="0" smtClean="0">
                              <a:latin typeface="Cambria Math"/>
                            </a:rPr>
                            <m:t>𝟐</m:t>
                          </m:r>
                          <m:r>
                            <a:rPr lang="en-US" b="1" i="1" dirty="0" smtClean="0">
                              <a:latin typeface="Cambria Math"/>
                            </a:rPr>
                            <m:t>𝒎</m:t>
                          </m:r>
                        </m:den>
                      </m:f>
                      <m:nary>
                        <m:naryPr>
                          <m:chr m:val="∑"/>
                          <m:supHide m:val="on"/>
                          <m:ctrlPr>
                            <a:rPr lang="en-US" b="1" i="1" dirty="0">
                              <a:latin typeface="Cambria Math" panose="02040503050406030204" pitchFamily="18" charset="0"/>
                            </a:rPr>
                          </m:ctrlPr>
                        </m:naryPr>
                        <m:sub>
                          <m:r>
                            <m:rPr>
                              <m:brk m:alnAt="7"/>
                            </m:rPr>
                            <a:rPr lang="en-US" b="1" i="1" dirty="0">
                              <a:latin typeface="Cambria Math"/>
                            </a:rPr>
                            <m:t>𝒊</m:t>
                          </m:r>
                          <m:r>
                            <a:rPr lang="en-US" b="1" i="1" dirty="0">
                              <a:latin typeface="Cambria Math"/>
                            </a:rPr>
                            <m:t>∈</m:t>
                          </m:r>
                          <m:r>
                            <a:rPr lang="en-US" b="1" i="1" dirty="0">
                              <a:latin typeface="Cambria Math"/>
                            </a:rPr>
                            <m:t>𝑵</m:t>
                          </m:r>
                        </m:sub>
                        <m:sup/>
                        <m:e>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𝒊</m:t>
                              </m:r>
                            </m:sub>
                          </m:sSub>
                          <m:d>
                            <m:dPr>
                              <m:ctrlPr>
                                <a:rPr lang="en-US" b="1" i="1" dirty="0" smtClean="0">
                                  <a:latin typeface="Cambria Math" panose="02040503050406030204" pitchFamily="18" charset="0"/>
                                </a:rPr>
                              </m:ctrlPr>
                            </m:dPr>
                            <m:e>
                              <m:nary>
                                <m:naryPr>
                                  <m:chr m:val="∑"/>
                                  <m:supHide m:val="on"/>
                                  <m:ctrlPr>
                                    <a:rPr lang="en-US" b="1" i="1" dirty="0">
                                      <a:latin typeface="Cambria Math" panose="02040503050406030204" pitchFamily="18" charset="0"/>
                                    </a:rPr>
                                  </m:ctrlPr>
                                </m:naryPr>
                                <m:sub>
                                  <m:r>
                                    <m:rPr>
                                      <m:brk m:alnAt="7"/>
                                    </m:rPr>
                                    <a:rPr lang="en-US" b="1" i="1" dirty="0">
                                      <a:latin typeface="Cambria Math"/>
                                    </a:rPr>
                                    <m:t>𝒋</m:t>
                                  </m:r>
                                  <m:r>
                                    <a:rPr lang="en-US" b="1" i="1" dirty="0">
                                      <a:latin typeface="Cambria Math"/>
                                    </a:rPr>
                                    <m:t>∈</m:t>
                                  </m:r>
                                  <m:r>
                                    <a:rPr lang="en-US" b="1" i="1" dirty="0">
                                      <a:latin typeface="Cambria Math"/>
                                    </a:rPr>
                                    <m:t>𝑵</m:t>
                                  </m:r>
                                </m:sub>
                                <m:sup/>
                                <m:e>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𝒋</m:t>
                                      </m:r>
                                    </m:sub>
                                  </m:sSub>
                                </m:e>
                              </m:nary>
                            </m:e>
                          </m:d>
                        </m:e>
                      </m:nary>
                      <m:r>
                        <a:rPr lang="en-US" b="1" i="1" dirty="0" smtClean="0">
                          <a:latin typeface="Cambria Math"/>
                        </a:rPr>
                        <m:t>=</m:t>
                      </m:r>
                    </m:oMath>
                  </m:oMathPara>
                </a14:m>
                <a:endParaRPr lang="en-US" b="1" i="1" dirty="0">
                  <a:latin typeface="Cambria Math"/>
                </a:endParaRPr>
              </a:p>
              <a:p>
                <a:pPr marL="1033272" lvl="3" indent="0">
                  <a:buNone/>
                </a:pPr>
                <a14:m>
                  <m:oMathPara xmlns:m="http://schemas.openxmlformats.org/officeDocument/2006/math">
                    <m:oMathParaPr>
                      <m:jc m:val="centerGroup"/>
                    </m:oMathParaPr>
                    <m:oMath xmlns:m="http://schemas.openxmlformats.org/officeDocument/2006/math">
                      <m:r>
                        <a:rPr lang="en-US" b="1" i="0" dirty="0" smtClean="0">
                          <a:latin typeface="Cambria Math"/>
                        </a:rPr>
                        <m:t> </m:t>
                      </m:r>
                      <m:r>
                        <a:rPr lang="en-US" b="1" i="1" dirty="0" smtClean="0">
                          <a:latin typeface="Cambria Math"/>
                        </a:rPr>
                        <m:t>=</m:t>
                      </m:r>
                      <m:f>
                        <m:fPr>
                          <m:ctrlPr>
                            <a:rPr lang="en-US" b="1" i="1" dirty="0" smtClean="0">
                              <a:latin typeface="Cambria Math" panose="02040503050406030204" pitchFamily="18" charset="0"/>
                            </a:rPr>
                          </m:ctrlPr>
                        </m:fPr>
                        <m:num>
                          <m:r>
                            <a:rPr lang="en-US" b="1" i="1" dirty="0" smtClean="0">
                              <a:latin typeface="Cambria Math"/>
                            </a:rPr>
                            <m:t>𝟏</m:t>
                          </m:r>
                        </m:num>
                        <m:den>
                          <m:r>
                            <a:rPr lang="en-US" b="1" i="1" dirty="0" smtClean="0">
                              <a:latin typeface="Cambria Math"/>
                            </a:rPr>
                            <m:t>𝟒</m:t>
                          </m:r>
                          <m:r>
                            <a:rPr lang="en-US" b="1" i="1" dirty="0" smtClean="0">
                              <a:latin typeface="Cambria Math"/>
                            </a:rPr>
                            <m:t>𝒎</m:t>
                          </m:r>
                        </m:den>
                      </m:f>
                      <m:r>
                        <a:rPr lang="en-US" b="1" i="1" dirty="0" smtClean="0">
                          <a:latin typeface="Cambria Math"/>
                        </a:rPr>
                        <m:t>𝟐</m:t>
                      </m:r>
                      <m:r>
                        <a:rPr lang="en-US" b="1" i="1" dirty="0" smtClean="0">
                          <a:latin typeface="Cambria Math"/>
                        </a:rPr>
                        <m:t>𝒎</m:t>
                      </m:r>
                      <m:r>
                        <a:rPr lang="en-US" b="1" i="1" dirty="0" smtClean="0">
                          <a:latin typeface="Cambria Math"/>
                        </a:rPr>
                        <m:t>⋅</m:t>
                      </m:r>
                      <m:r>
                        <a:rPr lang="en-US" b="1" i="1" dirty="0" smtClean="0">
                          <a:latin typeface="Cambria Math"/>
                        </a:rPr>
                        <m:t>𝟐</m:t>
                      </m:r>
                      <m:r>
                        <a:rPr lang="en-US" b="1" i="1" dirty="0" smtClean="0">
                          <a:latin typeface="Cambria Math"/>
                        </a:rPr>
                        <m:t>𝒎</m:t>
                      </m:r>
                      <m:r>
                        <a:rPr lang="en-US" b="1" i="1" dirty="0" smtClean="0">
                          <a:latin typeface="Cambria Math"/>
                        </a:rPr>
                        <m:t>=</m:t>
                      </m:r>
                      <m:r>
                        <a:rPr lang="en-US" b="1" i="1" dirty="0" smtClean="0">
                          <a:latin typeface="Cambria Math"/>
                        </a:rPr>
                        <m:t>𝒎</m:t>
                      </m:r>
                    </m:oMath>
                  </m:oMathPara>
                </a14:m>
                <a:endParaRPr lang="en-US" b="1" dirty="0"/>
              </a:p>
              <a:p>
                <a:pPr marL="768096" lvl="2" indent="0">
                  <a:buNone/>
                </a:pPr>
                <a:endParaRPr lang="en-US" dirty="0"/>
              </a:p>
              <a:p>
                <a:pPr marL="457200" lvl="1" indent="0">
                  <a:buNone/>
                </a:pPr>
                <a:endParaRPr lang="en-US" dirty="0"/>
              </a:p>
            </p:txBody>
          </p:sp>
        </mc:Choice>
        <mc:Fallback xmlns="">
          <p:sp>
            <p:nvSpPr>
              <p:cNvPr id="7" name="Content Placeholder 2">
                <a:extLst>
                  <a:ext uri="{FF2B5EF4-FFF2-40B4-BE49-F238E27FC236}">
                    <a16:creationId xmlns:a16="http://schemas.microsoft.com/office/drawing/2014/main" id="{69F0F879-B0D2-483A-847F-8910299C1787}"/>
                  </a:ext>
                </a:extLst>
              </p:cNvPr>
              <p:cNvSpPr>
                <a:spLocks noGrp="1" noRot="1" noChangeAspect="1" noMove="1" noResize="1" noEditPoints="1" noAdjustHandles="1" noChangeArrowheads="1" noChangeShapeType="1" noTextEdit="1"/>
              </p:cNvSpPr>
              <p:nvPr/>
            </p:nvSpPr>
            <p:spPr>
              <a:xfrm>
                <a:off x="909916" y="1060078"/>
                <a:ext cx="8534400" cy="5257801"/>
              </a:xfrm>
              <a:prstGeom prst="rect">
                <a:avLst/>
              </a:prstGeom>
              <a:blipFill>
                <a:blip r:embed="rId4"/>
                <a:stretch>
                  <a:fillRect l="-857" t="-1508"/>
                </a:stretch>
              </a:blipFill>
            </p:spPr>
            <p:txBody>
              <a:bodyPr/>
              <a:lstStyle/>
              <a:p>
                <a:r>
                  <a:rPr lang="en-US">
                    <a:noFill/>
                  </a:rPr>
                  <a:t> </a:t>
                </a:r>
              </a:p>
            </p:txBody>
          </p:sp>
        </mc:Fallback>
      </mc:AlternateContent>
      <p:sp>
        <p:nvSpPr>
          <p:cNvPr id="10" name="Line 11">
            <a:extLst>
              <a:ext uri="{FF2B5EF4-FFF2-40B4-BE49-F238E27FC236}">
                <a16:creationId xmlns:a16="http://schemas.microsoft.com/office/drawing/2014/main" id="{1DA7FA2A-A1D7-415A-8646-44DB30D7F67F}"/>
              </a:ext>
            </a:extLst>
          </p:cNvPr>
          <p:cNvSpPr>
            <a:spLocks noChangeShapeType="1"/>
          </p:cNvSpPr>
          <p:nvPr/>
        </p:nvSpPr>
        <p:spPr bwMode="auto">
          <a:xfrm>
            <a:off x="7260545" y="2576439"/>
            <a:ext cx="190500" cy="133606"/>
          </a:xfrm>
          <a:prstGeom prst="line">
            <a:avLst/>
          </a:prstGeom>
          <a:noFill/>
          <a:ln w="28575">
            <a:solidFill>
              <a:schemeClr val="tx1"/>
            </a:solidFill>
            <a:round/>
            <a:headEnd/>
            <a:tailEn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latin typeface="Arial" pitchFamily="34" charset="0"/>
              <a:cs typeface="Arial" pitchFamily="34" charset="0"/>
            </a:endParaRPr>
          </a:p>
        </p:txBody>
      </p:sp>
      <p:sp>
        <p:nvSpPr>
          <p:cNvPr id="12" name="Line 2">
            <a:extLst>
              <a:ext uri="{FF2B5EF4-FFF2-40B4-BE49-F238E27FC236}">
                <a16:creationId xmlns:a16="http://schemas.microsoft.com/office/drawing/2014/main" id="{D3FAC645-A6E8-46D4-9B20-EB8C5E1E0757}"/>
              </a:ext>
            </a:extLst>
          </p:cNvPr>
          <p:cNvSpPr>
            <a:spLocks noChangeShapeType="1"/>
          </p:cNvSpPr>
          <p:nvPr/>
        </p:nvSpPr>
        <p:spPr bwMode="auto">
          <a:xfrm>
            <a:off x="8148916" y="2965078"/>
            <a:ext cx="533400" cy="381000"/>
          </a:xfrm>
          <a:prstGeom prst="line">
            <a:avLst/>
          </a:prstGeom>
          <a:noFill/>
          <a:ln w="28575">
            <a:solidFill>
              <a:schemeClr val="tx1"/>
            </a:solidFill>
            <a:round/>
            <a:headEnd/>
            <a:tailEn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Line 3">
            <a:extLst>
              <a:ext uri="{FF2B5EF4-FFF2-40B4-BE49-F238E27FC236}">
                <a16:creationId xmlns:a16="http://schemas.microsoft.com/office/drawing/2014/main" id="{C063276F-DB82-4E9F-AAA3-2D939F55DD2F}"/>
              </a:ext>
            </a:extLst>
          </p:cNvPr>
          <p:cNvSpPr>
            <a:spLocks noChangeShapeType="1"/>
          </p:cNvSpPr>
          <p:nvPr/>
        </p:nvSpPr>
        <p:spPr bwMode="auto">
          <a:xfrm flipV="1">
            <a:off x="8225116" y="3193678"/>
            <a:ext cx="152400" cy="152400"/>
          </a:xfrm>
          <a:prstGeom prst="line">
            <a:avLst/>
          </a:prstGeom>
          <a:noFill/>
          <a:ln w="28575">
            <a:solidFill>
              <a:schemeClr val="tx1"/>
            </a:solidFill>
            <a:round/>
            <a:headEnd/>
            <a:tailEn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Line 7">
            <a:extLst>
              <a:ext uri="{FF2B5EF4-FFF2-40B4-BE49-F238E27FC236}">
                <a16:creationId xmlns:a16="http://schemas.microsoft.com/office/drawing/2014/main" id="{3A3FE340-775D-458D-A76D-727CA5172CA4}"/>
              </a:ext>
            </a:extLst>
          </p:cNvPr>
          <p:cNvSpPr>
            <a:spLocks noChangeShapeType="1"/>
          </p:cNvSpPr>
          <p:nvPr/>
        </p:nvSpPr>
        <p:spPr bwMode="auto">
          <a:xfrm flipV="1">
            <a:off x="8441645" y="2469778"/>
            <a:ext cx="152400" cy="152400"/>
          </a:xfrm>
          <a:prstGeom prst="line">
            <a:avLst/>
          </a:prstGeom>
          <a:noFill/>
          <a:ln w="28575">
            <a:solidFill>
              <a:schemeClr val="tx1"/>
            </a:solidFill>
            <a:round/>
            <a:headEnd/>
            <a:tailEn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latin typeface="Arial" pitchFamily="34" charset="0"/>
              <a:cs typeface="Arial" pitchFamily="34" charset="0"/>
            </a:endParaRPr>
          </a:p>
        </p:txBody>
      </p:sp>
      <p:sp>
        <p:nvSpPr>
          <p:cNvPr id="15" name="Line 9">
            <a:extLst>
              <a:ext uri="{FF2B5EF4-FFF2-40B4-BE49-F238E27FC236}">
                <a16:creationId xmlns:a16="http://schemas.microsoft.com/office/drawing/2014/main" id="{8D1B8B3C-3285-4D44-B5D5-E9A707BD7374}"/>
              </a:ext>
            </a:extLst>
          </p:cNvPr>
          <p:cNvSpPr>
            <a:spLocks noChangeShapeType="1"/>
          </p:cNvSpPr>
          <p:nvPr/>
        </p:nvSpPr>
        <p:spPr bwMode="auto">
          <a:xfrm flipV="1">
            <a:off x="7070045" y="2622178"/>
            <a:ext cx="152400" cy="152400"/>
          </a:xfrm>
          <a:prstGeom prst="line">
            <a:avLst/>
          </a:prstGeom>
          <a:noFill/>
          <a:ln w="28575">
            <a:solidFill>
              <a:schemeClr val="tx1"/>
            </a:solidFill>
            <a:round/>
            <a:headEnd/>
            <a:tailEn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latin typeface="Arial" pitchFamily="34" charset="0"/>
              <a:cs typeface="Arial" pitchFamily="34" charset="0"/>
            </a:endParaRPr>
          </a:p>
        </p:txBody>
      </p:sp>
      <p:sp>
        <p:nvSpPr>
          <p:cNvPr id="16" name="Line 10">
            <a:extLst>
              <a:ext uri="{FF2B5EF4-FFF2-40B4-BE49-F238E27FC236}">
                <a16:creationId xmlns:a16="http://schemas.microsoft.com/office/drawing/2014/main" id="{3474BB44-E385-4A97-9BFE-B7228E63D44C}"/>
              </a:ext>
            </a:extLst>
          </p:cNvPr>
          <p:cNvSpPr>
            <a:spLocks noChangeShapeType="1"/>
          </p:cNvSpPr>
          <p:nvPr/>
        </p:nvSpPr>
        <p:spPr bwMode="auto">
          <a:xfrm flipV="1">
            <a:off x="7298645" y="2393578"/>
            <a:ext cx="152400" cy="152400"/>
          </a:xfrm>
          <a:prstGeom prst="line">
            <a:avLst/>
          </a:prstGeom>
          <a:noFill/>
          <a:ln w="28575">
            <a:solidFill>
              <a:schemeClr val="tx1"/>
            </a:solidFill>
            <a:round/>
            <a:headEnd/>
            <a:tailEn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latin typeface="Arial" pitchFamily="34" charset="0"/>
              <a:cs typeface="Arial" pitchFamily="34" charset="0"/>
            </a:endParaRPr>
          </a:p>
        </p:txBody>
      </p:sp>
      <p:sp>
        <p:nvSpPr>
          <p:cNvPr id="17" name="Line 11">
            <a:extLst>
              <a:ext uri="{FF2B5EF4-FFF2-40B4-BE49-F238E27FC236}">
                <a16:creationId xmlns:a16="http://schemas.microsoft.com/office/drawing/2014/main" id="{D8F1DEB3-D79D-46AF-A1C0-EDACBFFAAF5D}"/>
              </a:ext>
            </a:extLst>
          </p:cNvPr>
          <p:cNvSpPr>
            <a:spLocks noChangeShapeType="1"/>
          </p:cNvSpPr>
          <p:nvPr/>
        </p:nvSpPr>
        <p:spPr bwMode="auto">
          <a:xfrm flipV="1">
            <a:off x="8415616" y="3117478"/>
            <a:ext cx="342900" cy="38100"/>
          </a:xfrm>
          <a:prstGeom prst="line">
            <a:avLst/>
          </a:prstGeom>
          <a:noFill/>
          <a:ln w="28575">
            <a:solidFill>
              <a:schemeClr val="tx1"/>
            </a:solidFill>
            <a:round/>
            <a:headEnd/>
            <a:tailEn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latin typeface="Arial" pitchFamily="34" charset="0"/>
              <a:cs typeface="Arial" pitchFamily="34" charset="0"/>
            </a:endParaRPr>
          </a:p>
        </p:txBody>
      </p:sp>
      <p:sp>
        <p:nvSpPr>
          <p:cNvPr id="18" name="Line 13">
            <a:extLst>
              <a:ext uri="{FF2B5EF4-FFF2-40B4-BE49-F238E27FC236}">
                <a16:creationId xmlns:a16="http://schemas.microsoft.com/office/drawing/2014/main" id="{6F3C78DD-8C0D-4832-A681-A4F0B30B50D0}"/>
              </a:ext>
            </a:extLst>
          </p:cNvPr>
          <p:cNvSpPr>
            <a:spLocks noChangeShapeType="1"/>
          </p:cNvSpPr>
          <p:nvPr/>
        </p:nvSpPr>
        <p:spPr bwMode="auto">
          <a:xfrm flipH="1" flipV="1">
            <a:off x="8136845" y="2622178"/>
            <a:ext cx="304800" cy="76200"/>
          </a:xfrm>
          <a:prstGeom prst="line">
            <a:avLst/>
          </a:prstGeom>
          <a:noFill/>
          <a:ln w="28575">
            <a:solidFill>
              <a:schemeClr val="tx1"/>
            </a:solidFill>
            <a:round/>
            <a:headEnd/>
            <a:tailEn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latin typeface="Arial" pitchFamily="34" charset="0"/>
              <a:cs typeface="Arial" pitchFamily="34" charset="0"/>
            </a:endParaRPr>
          </a:p>
        </p:txBody>
      </p:sp>
      <p:sp>
        <p:nvSpPr>
          <p:cNvPr id="19" name="Oval 17">
            <a:extLst>
              <a:ext uri="{FF2B5EF4-FFF2-40B4-BE49-F238E27FC236}">
                <a16:creationId xmlns:a16="http://schemas.microsoft.com/office/drawing/2014/main" id="{57AD3A47-2B2E-45C3-BE48-ECE283B753FA}"/>
              </a:ext>
            </a:extLst>
          </p:cNvPr>
          <p:cNvSpPr>
            <a:spLocks noChangeArrowheads="1"/>
          </p:cNvSpPr>
          <p:nvPr/>
        </p:nvSpPr>
        <p:spPr bwMode="auto">
          <a:xfrm>
            <a:off x="8301316" y="3041278"/>
            <a:ext cx="228600" cy="228600"/>
          </a:xfrm>
          <a:prstGeom prst="ellipse">
            <a:avLst/>
          </a:prstGeom>
          <a:solidFill>
            <a:srgbClr val="FF0000"/>
          </a:solidFill>
          <a:ln w="28575">
            <a:noFill/>
            <a:round/>
            <a:headEnd/>
            <a:tailEnd/>
          </a:ln>
          <a:effectLst/>
        </p:spPr>
        <p:txBody>
          <a:bodyPr wrap="none" lIns="0" r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a:solidFill>
                  <a:schemeClr val="bg1"/>
                </a:solidFill>
                <a:latin typeface="Arial" pitchFamily="34" charset="0"/>
                <a:cs typeface="Arial" pitchFamily="34" charset="0"/>
              </a:rPr>
              <a:t>j</a:t>
            </a:r>
          </a:p>
        </p:txBody>
      </p:sp>
      <p:sp>
        <p:nvSpPr>
          <p:cNvPr id="20" name="Oval 17">
            <a:extLst>
              <a:ext uri="{FF2B5EF4-FFF2-40B4-BE49-F238E27FC236}">
                <a16:creationId xmlns:a16="http://schemas.microsoft.com/office/drawing/2014/main" id="{9512F0AD-E0EE-4A20-9C5D-75870B519536}"/>
              </a:ext>
            </a:extLst>
          </p:cNvPr>
          <p:cNvSpPr>
            <a:spLocks noChangeArrowheads="1"/>
          </p:cNvSpPr>
          <p:nvPr/>
        </p:nvSpPr>
        <p:spPr bwMode="auto">
          <a:xfrm>
            <a:off x="7146245" y="2462139"/>
            <a:ext cx="228600" cy="228600"/>
          </a:xfrm>
          <a:prstGeom prst="ellipse">
            <a:avLst/>
          </a:prstGeom>
          <a:solidFill>
            <a:srgbClr val="FF0000"/>
          </a:solidFill>
          <a:ln w="28575">
            <a:noFill/>
            <a:round/>
            <a:headEnd/>
            <a:tailEnd/>
          </a:ln>
          <a:effectLst/>
        </p:spPr>
        <p:txBody>
          <a:bodyPr wrap="none" lIns="0" r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a:solidFill>
                  <a:schemeClr val="bg1"/>
                </a:solidFill>
                <a:latin typeface="Arial" pitchFamily="34" charset="0"/>
                <a:cs typeface="Arial" pitchFamily="34" charset="0"/>
              </a:rPr>
              <a:t>i</a:t>
            </a:r>
          </a:p>
        </p:txBody>
      </p:sp>
      <p:sp>
        <p:nvSpPr>
          <p:cNvPr id="21" name="Oval 17">
            <a:extLst>
              <a:ext uri="{FF2B5EF4-FFF2-40B4-BE49-F238E27FC236}">
                <a16:creationId xmlns:a16="http://schemas.microsoft.com/office/drawing/2014/main" id="{4E805AB3-72D2-4D6B-B5E4-BE400F26779E}"/>
              </a:ext>
            </a:extLst>
          </p:cNvPr>
          <p:cNvSpPr>
            <a:spLocks noChangeArrowheads="1"/>
          </p:cNvSpPr>
          <p:nvPr/>
        </p:nvSpPr>
        <p:spPr bwMode="auto">
          <a:xfrm>
            <a:off x="8301316" y="2545978"/>
            <a:ext cx="228600" cy="228600"/>
          </a:xfrm>
          <a:prstGeom prst="ellipse">
            <a:avLst/>
          </a:prstGeom>
          <a:solidFill>
            <a:srgbClr val="FF0000"/>
          </a:solidFill>
          <a:ln w="28575">
            <a:noFill/>
            <a:round/>
            <a:headEnd/>
            <a:tailEnd/>
          </a:ln>
          <a:effectLst/>
        </p:spPr>
        <p:txBody>
          <a:bodyPr wrap="none" lIns="0" r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dirty="0">
              <a:latin typeface="Arial" pitchFamily="34" charset="0"/>
              <a:cs typeface="Arial" pitchFamily="34" charset="0"/>
            </a:endParaRPr>
          </a:p>
        </p:txBody>
      </p:sp>
      <p:sp>
        <p:nvSpPr>
          <p:cNvPr id="22" name="Line 15">
            <a:extLst>
              <a:ext uri="{FF2B5EF4-FFF2-40B4-BE49-F238E27FC236}">
                <a16:creationId xmlns:a16="http://schemas.microsoft.com/office/drawing/2014/main" id="{1E5A3281-F504-48CC-BAC8-9B2D5C8C7798}"/>
              </a:ext>
            </a:extLst>
          </p:cNvPr>
          <p:cNvSpPr>
            <a:spLocks noChangeShapeType="1"/>
          </p:cNvSpPr>
          <p:nvPr/>
        </p:nvSpPr>
        <p:spPr bwMode="auto">
          <a:xfrm flipV="1">
            <a:off x="7248474" y="3151261"/>
            <a:ext cx="381000" cy="76200"/>
          </a:xfrm>
          <a:prstGeom prst="line">
            <a:avLst/>
          </a:prstGeom>
          <a:noFill/>
          <a:ln w="28575">
            <a:solidFill>
              <a:schemeClr val="tx1"/>
            </a:solidFill>
            <a:round/>
            <a:headEnd/>
            <a:tailEn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Oval 17">
            <a:extLst>
              <a:ext uri="{FF2B5EF4-FFF2-40B4-BE49-F238E27FC236}">
                <a16:creationId xmlns:a16="http://schemas.microsoft.com/office/drawing/2014/main" id="{29203E30-DE4D-4109-90FC-DCED14E0379B}"/>
              </a:ext>
            </a:extLst>
          </p:cNvPr>
          <p:cNvSpPr>
            <a:spLocks noChangeArrowheads="1"/>
          </p:cNvSpPr>
          <p:nvPr/>
        </p:nvSpPr>
        <p:spPr bwMode="auto">
          <a:xfrm>
            <a:off x="7108145" y="3075061"/>
            <a:ext cx="228600" cy="228600"/>
          </a:xfrm>
          <a:prstGeom prst="ellipse">
            <a:avLst/>
          </a:prstGeom>
          <a:solidFill>
            <a:srgbClr val="FF0000"/>
          </a:solidFill>
          <a:ln w="28575">
            <a:noFill/>
            <a:round/>
            <a:headEnd/>
            <a:tailEnd/>
          </a:ln>
          <a:effectLst/>
        </p:spPr>
        <p:txBody>
          <a:bodyPr wrap="none" lIns="0" r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2576631-77F2-418F-8565-92C49F2BC872}"/>
                  </a:ext>
                </a:extLst>
              </p:cNvPr>
              <p:cNvSpPr/>
              <p:nvPr/>
            </p:nvSpPr>
            <p:spPr>
              <a:xfrm>
                <a:off x="8221403" y="5708278"/>
                <a:ext cx="1375313" cy="68967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nary>
                        <m:naryPr>
                          <m:chr m:val="∑"/>
                          <m:supHide m:val="on"/>
                          <m:ctrlPr>
                            <a:rPr lang="en-US" sz="1600" i="1" dirty="0" smtClean="0">
                              <a:solidFill>
                                <a:srgbClr val="008000"/>
                              </a:solidFill>
                              <a:latin typeface="Cambria Math" panose="02040503050406030204" pitchFamily="18" charset="0"/>
                            </a:rPr>
                          </m:ctrlPr>
                        </m:naryPr>
                        <m:sub>
                          <m:r>
                            <m:rPr>
                              <m:brk m:alnAt="7"/>
                            </m:rPr>
                            <a:rPr lang="en-US" sz="1600" b="0" i="1" dirty="0" smtClean="0">
                              <a:solidFill>
                                <a:srgbClr val="008000"/>
                              </a:solidFill>
                              <a:latin typeface="Cambria Math"/>
                            </a:rPr>
                            <m:t>𝑢</m:t>
                          </m:r>
                          <m:r>
                            <a:rPr lang="en-US" sz="1600" b="0" i="1" dirty="0" smtClean="0">
                              <a:solidFill>
                                <a:srgbClr val="008000"/>
                              </a:solidFill>
                              <a:latin typeface="Cambria Math"/>
                            </a:rPr>
                            <m:t>∈</m:t>
                          </m:r>
                          <m:r>
                            <a:rPr lang="en-US" sz="1600" b="0" i="1" dirty="0" smtClean="0">
                              <a:solidFill>
                                <a:srgbClr val="008000"/>
                              </a:solidFill>
                              <a:latin typeface="Cambria Math"/>
                            </a:rPr>
                            <m:t>𝑁</m:t>
                          </m:r>
                        </m:sub>
                        <m:sup/>
                        <m:e>
                          <m:sSub>
                            <m:sSubPr>
                              <m:ctrlPr>
                                <a:rPr lang="en-US" sz="1600" i="1" dirty="0">
                                  <a:solidFill>
                                    <a:srgbClr val="008000"/>
                                  </a:solidFill>
                                  <a:latin typeface="Cambria Math" panose="02040503050406030204" pitchFamily="18" charset="0"/>
                                </a:rPr>
                              </m:ctrlPr>
                            </m:sSubPr>
                            <m:e>
                              <m:r>
                                <a:rPr lang="en-US" sz="1600" b="0" i="1" dirty="0">
                                  <a:solidFill>
                                    <a:srgbClr val="008000"/>
                                  </a:solidFill>
                                  <a:latin typeface="Cambria Math"/>
                                </a:rPr>
                                <m:t>𝑘</m:t>
                              </m:r>
                            </m:e>
                            <m:sub>
                              <m:r>
                                <a:rPr lang="en-US" sz="1600" b="0" i="1" dirty="0">
                                  <a:solidFill>
                                    <a:srgbClr val="008000"/>
                                  </a:solidFill>
                                  <a:latin typeface="Cambria Math"/>
                                </a:rPr>
                                <m:t>𝑢</m:t>
                              </m:r>
                            </m:sub>
                          </m:sSub>
                        </m:e>
                      </m:nary>
                      <m:r>
                        <a:rPr lang="en-US" sz="1600" b="0" i="1" dirty="0" smtClean="0">
                          <a:solidFill>
                            <a:srgbClr val="008000"/>
                          </a:solidFill>
                          <a:latin typeface="Cambria Math"/>
                        </a:rPr>
                        <m:t>=2</m:t>
                      </m:r>
                      <m:r>
                        <a:rPr lang="en-US" sz="1600" b="0" i="1" dirty="0" smtClean="0">
                          <a:solidFill>
                            <a:srgbClr val="008000"/>
                          </a:solidFill>
                          <a:latin typeface="Cambria Math"/>
                        </a:rPr>
                        <m:t>𝑚</m:t>
                      </m:r>
                    </m:oMath>
                  </m:oMathPara>
                </a14:m>
                <a:endParaRPr lang="en-US" sz="1600" dirty="0">
                  <a:solidFill>
                    <a:srgbClr val="008000"/>
                  </a:solidFill>
                </a:endParaRPr>
              </a:p>
            </p:txBody>
          </p:sp>
        </mc:Choice>
        <mc:Fallback xmlns="">
          <p:sp>
            <p:nvSpPr>
              <p:cNvPr id="24" name="Rectangle 23">
                <a:extLst>
                  <a:ext uri="{FF2B5EF4-FFF2-40B4-BE49-F238E27FC236}">
                    <a16:creationId xmlns:a16="http://schemas.microsoft.com/office/drawing/2014/main" id="{02576631-77F2-418F-8565-92C49F2BC872}"/>
                  </a:ext>
                </a:extLst>
              </p:cNvPr>
              <p:cNvSpPr>
                <a:spLocks noRot="1" noChangeAspect="1" noMove="1" noResize="1" noEditPoints="1" noAdjustHandles="1" noChangeArrowheads="1" noChangeShapeType="1" noTextEdit="1"/>
              </p:cNvSpPr>
              <p:nvPr/>
            </p:nvSpPr>
            <p:spPr>
              <a:xfrm>
                <a:off x="8221403" y="5708278"/>
                <a:ext cx="1375313" cy="689676"/>
              </a:xfrm>
              <a:prstGeom prst="rect">
                <a:avLst/>
              </a:prstGeom>
              <a:blipFill>
                <a:blip r:embed="rId5"/>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AACB24F4-50CE-4E75-93D3-728F72564EA8}"/>
              </a:ext>
            </a:extLst>
          </p:cNvPr>
          <p:cNvSpPr txBox="1"/>
          <p:nvPr/>
        </p:nvSpPr>
        <p:spPr>
          <a:xfrm>
            <a:off x="8305743" y="5479678"/>
            <a:ext cx="73609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000"/>
                </a:solidFill>
                <a:latin typeface="Arial" pitchFamily="34" charset="0"/>
                <a:cs typeface="Arial" pitchFamily="34" charset="0"/>
              </a:rPr>
              <a:t>Note:</a:t>
            </a:r>
          </a:p>
        </p:txBody>
      </p:sp>
      <p:sp>
        <p:nvSpPr>
          <p:cNvPr id="2" name="灯片编号占位符 1">
            <a:extLst>
              <a:ext uri="{FF2B5EF4-FFF2-40B4-BE49-F238E27FC236}">
                <a16:creationId xmlns:a16="http://schemas.microsoft.com/office/drawing/2014/main" id="{55B5BCE3-7566-40DA-9EC8-FFEB880D5252}"/>
              </a:ext>
            </a:extLst>
          </p:cNvPr>
          <p:cNvSpPr>
            <a:spLocks noGrp="1"/>
          </p:cNvSpPr>
          <p:nvPr>
            <p:ph type="sldNum" sz="quarter" idx="12"/>
          </p:nvPr>
        </p:nvSpPr>
        <p:spPr/>
        <p:txBody>
          <a:bodyPr/>
          <a:lstStyle/>
          <a:p>
            <a:fld id="{A2A4C435-CAFE-4904-AE06-866576AFAACA}" type="slidenum">
              <a:rPr lang="zh-CN" altLang="en-US" smtClean="0"/>
              <a:t>18</a:t>
            </a:fld>
            <a:endParaRPr lang="zh-CN" altLang="en-US"/>
          </a:p>
        </p:txBody>
      </p:sp>
    </p:spTree>
    <p:custDataLst>
      <p:tags r:id="rId1"/>
    </p:custDataLst>
    <p:extLst>
      <p:ext uri="{BB962C8B-B14F-4D97-AF65-F5344CB8AC3E}">
        <p14:creationId xmlns:p14="http://schemas.microsoft.com/office/powerpoint/2010/main" val="1819479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0622D9F-4655-4920-878E-95D3E74766FD}"/>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4">
            <a:extLst>
              <a:ext uri="{FF2B5EF4-FFF2-40B4-BE49-F238E27FC236}">
                <a16:creationId xmlns:a16="http://schemas.microsoft.com/office/drawing/2014/main" id="{CA8D6048-6318-433D-92A0-D74139AD230A}"/>
              </a:ext>
            </a:extLst>
          </p:cNvPr>
          <p:cNvSpPr txBox="1">
            <a:spLocks noChangeArrowheads="1"/>
          </p:cNvSpPr>
          <p:nvPr/>
        </p:nvSpPr>
        <p:spPr>
          <a:xfrm>
            <a:off x="997017" y="411163"/>
            <a:ext cx="8280400" cy="53340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255F82"/>
                </a:solidFill>
                <a:latin typeface="Bell MT" panose="02020503060305020303" pitchFamily="18" charset="0"/>
              </a:rPr>
              <a:t>Modularity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6814C45C-8A97-41D4-9913-34AEA226896E}"/>
                  </a:ext>
                </a:extLst>
              </p:cNvPr>
              <p:cNvSpPr>
                <a:spLocks noGrp="1"/>
              </p:cNvSpPr>
              <p:nvPr/>
            </p:nvSpPr>
            <p:spPr>
              <a:xfrm>
                <a:off x="916016" y="1015254"/>
                <a:ext cx="8229600" cy="5257801"/>
              </a:xfrm>
              <a:prstGeom prst="rect">
                <a:avLst/>
              </a:prstGeom>
            </p:spPr>
            <p:txBody>
              <a:bodyPr vert="horz" lIns="54864" tIns="91440" rtlCol="0">
                <a:normAutofit lnSpcReduction="1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a:buNone/>
                </a:pPr>
                <a:r>
                  <a:rPr lang="en-US" b="1" dirty="0"/>
                  <a:t>Modularity of partitioning S of graph G:</a:t>
                </a:r>
              </a:p>
              <a:p>
                <a:pPr marL="457200" lvl="1" indent="0">
                  <a:buNone/>
                </a:pPr>
                <a:r>
                  <a:rPr lang="en-US" b="1" dirty="0">
                    <a:latin typeface="Times New Roman" pitchFamily="18" charset="0"/>
                    <a:cs typeface="Times New Roman" pitchFamily="18" charset="0"/>
                  </a:rPr>
                  <a:t>Q </a:t>
                </a:r>
                <a:r>
                  <a:rPr lang="en-US" b="1" dirty="0">
                    <a:latin typeface="Times New Roman" pitchFamily="18" charset="0"/>
                    <a:cs typeface="Times New Roman" pitchFamily="18" charset="0"/>
                    <a:sym typeface="Symbol"/>
                  </a:rPr>
                  <a:t></a:t>
                </a:r>
                <a:r>
                  <a:rPr lang="en-US" b="1" dirty="0">
                    <a:latin typeface="Times New Roman" pitchFamily="18" charset="0"/>
                    <a:cs typeface="Times New Roman" pitchFamily="18" charset="0"/>
                  </a:rPr>
                  <a:t> ∑</a:t>
                </a:r>
                <a:r>
                  <a:rPr lang="en-US" b="1" i="1" baseline="-25000" dirty="0">
                    <a:latin typeface="Times New Roman" pitchFamily="18" charset="0"/>
                    <a:cs typeface="Times New Roman" pitchFamily="18" charset="0"/>
                  </a:rPr>
                  <a:t>s</a:t>
                </a:r>
                <a:r>
                  <a:rPr lang="en-US" b="1" i="1" baseline="-25000" dirty="0">
                    <a:latin typeface="Times New Roman" pitchFamily="18" charset="0"/>
                    <a:cs typeface="Times New Roman" pitchFamily="18" charset="0"/>
                    <a:sym typeface="Symbol"/>
                  </a:rPr>
                  <a:t> S</a:t>
                </a:r>
                <a:r>
                  <a:rPr lang="en-US" b="1" dirty="0">
                    <a:latin typeface="Times New Roman" pitchFamily="18" charset="0"/>
                    <a:cs typeface="Times New Roman" pitchFamily="18" charset="0"/>
                  </a:rPr>
                  <a:t> [ (# edges within group </a:t>
                </a:r>
                <a:r>
                  <a:rPr lang="en-US" b="1" i="1" dirty="0">
                    <a:latin typeface="Times New Roman" pitchFamily="18" charset="0"/>
                    <a:cs typeface="Times New Roman" pitchFamily="18" charset="0"/>
                  </a:rPr>
                  <a:t>s</a:t>
                </a:r>
                <a:r>
                  <a:rPr lang="en-US" b="1" dirty="0">
                    <a:latin typeface="Times New Roman" pitchFamily="18" charset="0"/>
                    <a:cs typeface="Times New Roman" pitchFamily="18" charset="0"/>
                  </a:rPr>
                  <a:t>) – 	</a:t>
                </a: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                   (expected # edges within group </a:t>
                </a:r>
                <a:r>
                  <a:rPr lang="en-US" b="1" i="1" dirty="0">
                    <a:latin typeface="Times New Roman" pitchFamily="18" charset="0"/>
                    <a:cs typeface="Times New Roman" pitchFamily="18" charset="0"/>
                  </a:rPr>
                  <a:t>s</a:t>
                </a:r>
                <a:r>
                  <a:rPr lang="en-US" b="1" dirty="0">
                    <a:latin typeface="Times New Roman" pitchFamily="18" charset="0"/>
                    <a:cs typeface="Times New Roman" pitchFamily="18" charset="0"/>
                  </a:rPr>
                  <a:t>) ]</a:t>
                </a:r>
              </a:p>
              <a:p>
                <a:pPr marL="457200" lvl="1" indent="0">
                  <a:buNone/>
                </a:pPr>
                <a14:m>
                  <m:oMathPara xmlns:m="http://schemas.openxmlformats.org/officeDocument/2006/math">
                    <m:oMathParaPr>
                      <m:jc m:val="centerGroup"/>
                    </m:oMathParaPr>
                    <m:oMath xmlns:m="http://schemas.openxmlformats.org/officeDocument/2006/math">
                      <m:r>
                        <a:rPr lang="en-US" b="1" i="1" smtClean="0">
                          <a:latin typeface="Cambria Math"/>
                        </a:rPr>
                        <m:t>𝑸</m:t>
                      </m:r>
                      <m:d>
                        <m:dPr>
                          <m:ctrlPr>
                            <a:rPr lang="en-US" b="1" i="1" smtClean="0">
                              <a:latin typeface="Cambria Math" panose="02040503050406030204" pitchFamily="18" charset="0"/>
                            </a:rPr>
                          </m:ctrlPr>
                        </m:dPr>
                        <m:e>
                          <m:r>
                            <a:rPr lang="en-US" b="1" i="1" smtClean="0">
                              <a:latin typeface="Cambria Math"/>
                            </a:rPr>
                            <m:t>𝑮</m:t>
                          </m:r>
                          <m:r>
                            <a:rPr lang="en-US" b="1" i="1" smtClean="0">
                              <a:latin typeface="Cambria Math"/>
                            </a:rPr>
                            <m:t>,</m:t>
                          </m:r>
                          <m:r>
                            <a:rPr lang="en-US" b="1" i="1" smtClean="0">
                              <a:latin typeface="Cambria Math"/>
                            </a:rPr>
                            <m:t>𝑺</m:t>
                          </m:r>
                        </m:e>
                      </m:d>
                      <m:r>
                        <a:rPr lang="en-US" b="1" i="1" smtClean="0">
                          <a:latin typeface="Cambria Math"/>
                        </a:rPr>
                        <m:t>=</m:t>
                      </m:r>
                      <m:f>
                        <m:fPr>
                          <m:ctrlPr>
                            <a:rPr lang="en-US" b="1" i="1" smtClean="0">
                              <a:latin typeface="Cambria Math" panose="02040503050406030204" pitchFamily="18" charset="0"/>
                            </a:rPr>
                          </m:ctrlPr>
                        </m:fPr>
                        <m:num>
                          <m:r>
                            <a:rPr lang="en-US" b="1" i="1" smtClean="0">
                              <a:latin typeface="Cambria Math"/>
                            </a:rPr>
                            <m:t>𝟏</m:t>
                          </m:r>
                        </m:num>
                        <m:den>
                          <m:r>
                            <a:rPr lang="en-US" b="1" i="1" smtClean="0">
                              <a:latin typeface="Cambria Math"/>
                            </a:rPr>
                            <m:t>𝟐</m:t>
                          </m:r>
                          <m:r>
                            <a:rPr lang="en-US" b="1" i="1" smtClean="0">
                              <a:latin typeface="Cambria Math"/>
                            </a:rPr>
                            <m:t>𝒎</m:t>
                          </m:r>
                        </m:den>
                      </m:f>
                      <m:nary>
                        <m:naryPr>
                          <m:chr m:val="∑"/>
                          <m:supHide m:val="on"/>
                          <m:ctrlPr>
                            <a:rPr lang="en-US" b="1" i="1" smtClean="0">
                              <a:latin typeface="Cambria Math" panose="02040503050406030204" pitchFamily="18" charset="0"/>
                            </a:rPr>
                          </m:ctrlPr>
                        </m:naryPr>
                        <m:sub>
                          <m:r>
                            <m:rPr>
                              <m:brk m:alnAt="7"/>
                            </m:rPr>
                            <a:rPr lang="en-US" b="1" i="1" smtClean="0">
                              <a:latin typeface="Cambria Math"/>
                            </a:rPr>
                            <m:t>𝒔</m:t>
                          </m:r>
                          <m:r>
                            <a:rPr lang="en-US" b="1" i="1" smtClean="0">
                              <a:latin typeface="Cambria Math"/>
                            </a:rPr>
                            <m:t>∈</m:t>
                          </m:r>
                          <m:r>
                            <a:rPr lang="en-US" b="1" i="1" smtClean="0">
                              <a:latin typeface="Cambria Math"/>
                            </a:rPr>
                            <m:t>𝑺</m:t>
                          </m:r>
                        </m:sub>
                        <m:sup/>
                        <m:e>
                          <m:nary>
                            <m:naryPr>
                              <m:chr m:val="∑"/>
                              <m:supHide m:val="on"/>
                              <m:ctrlPr>
                                <a:rPr lang="en-US" b="1" i="1" smtClean="0">
                                  <a:latin typeface="Cambria Math" panose="02040503050406030204" pitchFamily="18" charset="0"/>
                                </a:rPr>
                              </m:ctrlPr>
                            </m:naryPr>
                            <m:sub>
                              <m:r>
                                <m:rPr>
                                  <m:brk m:alnAt="7"/>
                                </m:rPr>
                                <a:rPr lang="en-US" b="1" i="1" smtClean="0">
                                  <a:latin typeface="Cambria Math"/>
                                </a:rPr>
                                <m:t>𝒊</m:t>
                              </m:r>
                              <m:r>
                                <a:rPr lang="en-US" b="1" i="1" smtClean="0">
                                  <a:latin typeface="Cambria Math"/>
                                </a:rPr>
                                <m:t>∈</m:t>
                              </m:r>
                              <m:r>
                                <a:rPr lang="en-US" b="1" i="1" smtClean="0">
                                  <a:latin typeface="Cambria Math"/>
                                </a:rPr>
                                <m:t>𝒔</m:t>
                              </m:r>
                            </m:sub>
                            <m:sup/>
                            <m:e>
                              <m:nary>
                                <m:naryPr>
                                  <m:chr m:val="∑"/>
                                  <m:supHide m:val="on"/>
                                  <m:ctrlPr>
                                    <a:rPr lang="en-US" b="1" i="1" smtClean="0">
                                      <a:latin typeface="Cambria Math" panose="02040503050406030204" pitchFamily="18" charset="0"/>
                                    </a:rPr>
                                  </m:ctrlPr>
                                </m:naryPr>
                                <m:sub>
                                  <m:r>
                                    <m:rPr>
                                      <m:brk m:alnAt="7"/>
                                    </m:rPr>
                                    <a:rPr lang="en-US" b="1" i="1" smtClean="0">
                                      <a:latin typeface="Cambria Math"/>
                                    </a:rPr>
                                    <m:t>𝒋</m:t>
                                  </m:r>
                                  <m:r>
                                    <a:rPr lang="en-US" b="1" i="1" smtClean="0">
                                      <a:latin typeface="Cambria Math"/>
                                    </a:rPr>
                                    <m:t>∈</m:t>
                                  </m:r>
                                  <m:r>
                                    <a:rPr lang="en-US" b="1" i="1" smtClean="0">
                                      <a:latin typeface="Cambria Math"/>
                                    </a:rPr>
                                    <m:t>𝒔</m:t>
                                  </m:r>
                                </m:sub>
                                <m:sup/>
                                <m:e>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a:rPr>
                                            <m:t>𝑨</m:t>
                                          </m:r>
                                        </m:e>
                                        <m:sub>
                                          <m:r>
                                            <a:rPr lang="en-US" b="1" i="1">
                                              <a:latin typeface="Cambria Math"/>
                                            </a:rPr>
                                            <m:t>𝒊𝒋</m:t>
                                          </m:r>
                                        </m:sub>
                                      </m:sSub>
                                      <m:r>
                                        <a:rPr lang="en-US" b="1" i="1">
                                          <a:latin typeface="Cambria Math"/>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a:rPr>
                                                <m:t>𝒌</m:t>
                                              </m:r>
                                            </m:e>
                                            <m:sub>
                                              <m:r>
                                                <a:rPr lang="en-US" b="1" i="1">
                                                  <a:latin typeface="Cambria Math"/>
                                                </a:rPr>
                                                <m:t>𝒊</m:t>
                                              </m:r>
                                            </m:sub>
                                          </m:sSub>
                                          <m:sSub>
                                            <m:sSubPr>
                                              <m:ctrlPr>
                                                <a:rPr lang="en-US" b="1" i="1">
                                                  <a:latin typeface="Cambria Math" panose="02040503050406030204" pitchFamily="18" charset="0"/>
                                                </a:rPr>
                                              </m:ctrlPr>
                                            </m:sSubPr>
                                            <m:e>
                                              <m:r>
                                                <a:rPr lang="en-US" b="1" i="1">
                                                  <a:latin typeface="Cambria Math"/>
                                                </a:rPr>
                                                <m:t>𝒌</m:t>
                                              </m:r>
                                            </m:e>
                                            <m:sub>
                                              <m:r>
                                                <a:rPr lang="en-US" b="1" i="1">
                                                  <a:latin typeface="Cambria Math"/>
                                                </a:rPr>
                                                <m:t>𝒋</m:t>
                                              </m:r>
                                            </m:sub>
                                          </m:sSub>
                                        </m:num>
                                        <m:den>
                                          <m:r>
                                            <a:rPr lang="en-US" b="1" i="1">
                                              <a:latin typeface="Cambria Math"/>
                                            </a:rPr>
                                            <m:t>𝟐</m:t>
                                          </m:r>
                                          <m:r>
                                            <a:rPr lang="en-US" b="1" i="1">
                                              <a:latin typeface="Cambria Math"/>
                                            </a:rPr>
                                            <m:t>𝒎</m:t>
                                          </m:r>
                                        </m:den>
                                      </m:f>
                                    </m:e>
                                  </m:d>
                                </m:e>
                              </m:nary>
                            </m:e>
                          </m:nary>
                        </m:e>
                      </m:nary>
                    </m:oMath>
                  </m:oMathPara>
                </a14:m>
                <a:endParaRPr lang="en-US" b="1" i="1" dirty="0">
                  <a:latin typeface="Cambria Math"/>
                </a:endParaRPr>
              </a:p>
              <a:p>
                <a:pPr marL="2048256" lvl="8" indent="0">
                  <a:buNone/>
                </a:pPr>
                <a:endParaRPr lang="en-US" dirty="0"/>
              </a:p>
              <a:p>
                <a:pPr marL="2048256" lvl="8" indent="0">
                  <a:buNone/>
                </a:pPr>
                <a:endParaRPr lang="en-US" b="1" dirty="0">
                  <a:solidFill>
                    <a:schemeClr val="accent4"/>
                  </a:solidFill>
                </a:endParaRPr>
              </a:p>
              <a:p>
                <a:pPr marL="118872" indent="0">
                  <a:buNone/>
                </a:pPr>
                <a:r>
                  <a:rPr lang="en-US" b="1" dirty="0">
                    <a:solidFill>
                      <a:srgbClr val="D60093"/>
                    </a:solidFill>
                  </a:rPr>
                  <a:t>Modularity values take range [−1,1]</a:t>
                </a:r>
              </a:p>
              <a:p>
                <a:pPr marL="457200" lvl="1" indent="0">
                  <a:buNone/>
                </a:pPr>
                <a:r>
                  <a:rPr lang="en-US" dirty="0"/>
                  <a:t>It is positive if the number of edges within </a:t>
                </a:r>
                <a:br>
                  <a:rPr lang="en-US" dirty="0"/>
                </a:br>
                <a:r>
                  <a:rPr lang="en-US" dirty="0"/>
                  <a:t>groups exceeds the expected number</a:t>
                </a:r>
              </a:p>
              <a:p>
                <a:pPr marL="457200" lvl="1" indent="0">
                  <a:buNone/>
                </a:pPr>
                <a:r>
                  <a:rPr lang="en-US" b="1" dirty="0"/>
                  <a:t>0.3-0.7&lt;Q</a:t>
                </a:r>
                <a:r>
                  <a:rPr lang="en-US" dirty="0"/>
                  <a:t> means significant community structure</a:t>
                </a:r>
              </a:p>
            </p:txBody>
          </p:sp>
        </mc:Choice>
        <mc:Fallback xmlns="">
          <p:sp>
            <p:nvSpPr>
              <p:cNvPr id="6" name="Content Placeholder 2">
                <a:extLst>
                  <a:ext uri="{FF2B5EF4-FFF2-40B4-BE49-F238E27FC236}">
                    <a16:creationId xmlns:a16="http://schemas.microsoft.com/office/drawing/2014/main" id="{6814C45C-8A97-41D4-9913-34AEA226896E}"/>
                  </a:ext>
                </a:extLst>
              </p:cNvPr>
              <p:cNvSpPr>
                <a:spLocks noGrp="1" noRot="1" noChangeAspect="1" noMove="1" noResize="1" noEditPoints="1" noAdjustHandles="1" noChangeArrowheads="1" noChangeShapeType="1" noTextEdit="1"/>
              </p:cNvSpPr>
              <p:nvPr/>
            </p:nvSpPr>
            <p:spPr>
              <a:xfrm>
                <a:off x="916016" y="1015254"/>
                <a:ext cx="8229600" cy="5257801"/>
              </a:xfrm>
              <a:prstGeom prst="rect">
                <a:avLst/>
              </a:prstGeom>
              <a:blipFill>
                <a:blip r:embed="rId4"/>
                <a:stretch>
                  <a:fillRect l="-889" t="-1624"/>
                </a:stretch>
              </a:blipFill>
            </p:spPr>
            <p:txBody>
              <a:bodyPr/>
              <a:lstStyle/>
              <a:p>
                <a:r>
                  <a:rPr lang="en-US">
                    <a:noFill/>
                  </a:rPr>
                  <a:t> </a:t>
                </a:r>
              </a:p>
            </p:txBody>
          </p:sp>
        </mc:Fallback>
      </mc:AlternateContent>
      <p:sp>
        <p:nvSpPr>
          <p:cNvPr id="8" name="TextBox 11">
            <a:extLst>
              <a:ext uri="{FF2B5EF4-FFF2-40B4-BE49-F238E27FC236}">
                <a16:creationId xmlns:a16="http://schemas.microsoft.com/office/drawing/2014/main" id="{1872572D-683D-4BD3-AAFD-E2EEAAC53BDA}"/>
              </a:ext>
            </a:extLst>
          </p:cNvPr>
          <p:cNvSpPr txBox="1"/>
          <p:nvPr/>
        </p:nvSpPr>
        <p:spPr>
          <a:xfrm>
            <a:off x="8091496" y="3239109"/>
            <a:ext cx="1499128"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solidFill>
                  <a:srgbClr val="008000"/>
                </a:solidFill>
                <a:latin typeface="Arial" pitchFamily="34" charset="0"/>
                <a:cs typeface="Arial" pitchFamily="34" charset="0"/>
              </a:rPr>
              <a:t>A</a:t>
            </a:r>
            <a:r>
              <a:rPr lang="en-US" baseline="-25000" dirty="0" err="1">
                <a:solidFill>
                  <a:srgbClr val="008000"/>
                </a:solidFill>
                <a:latin typeface="Arial" pitchFamily="34" charset="0"/>
                <a:cs typeface="Arial" pitchFamily="34" charset="0"/>
              </a:rPr>
              <a:t>ij</a:t>
            </a:r>
            <a:r>
              <a:rPr lang="en-US" dirty="0">
                <a:solidFill>
                  <a:srgbClr val="008000"/>
                </a:solidFill>
                <a:latin typeface="Arial" pitchFamily="34" charset="0"/>
                <a:cs typeface="Arial" pitchFamily="34" charset="0"/>
              </a:rPr>
              <a:t> = 1 if </a:t>
            </a:r>
            <a:r>
              <a:rPr lang="en-US" dirty="0" err="1">
                <a:solidFill>
                  <a:srgbClr val="008000"/>
                </a:solidFill>
                <a:latin typeface="Arial" pitchFamily="34" charset="0"/>
                <a:cs typeface="Arial" pitchFamily="34" charset="0"/>
              </a:rPr>
              <a:t>i</a:t>
            </a:r>
            <a:r>
              <a:rPr lang="en-US" dirty="0" err="1">
                <a:solidFill>
                  <a:srgbClr val="008000"/>
                </a:solidFill>
                <a:latin typeface="Arial" pitchFamily="34" charset="0"/>
                <a:cs typeface="Arial" pitchFamily="34" charset="0"/>
                <a:sym typeface="Symbol"/>
              </a:rPr>
              <a:t>j</a:t>
            </a:r>
            <a:r>
              <a:rPr lang="en-US" dirty="0">
                <a:solidFill>
                  <a:srgbClr val="008000"/>
                </a:solidFill>
                <a:latin typeface="Arial" pitchFamily="34" charset="0"/>
                <a:cs typeface="Arial" pitchFamily="34" charset="0"/>
                <a:sym typeface="Symbol"/>
              </a:rPr>
              <a:t>, </a:t>
            </a:r>
            <a:br>
              <a:rPr lang="en-US" dirty="0">
                <a:solidFill>
                  <a:srgbClr val="008000"/>
                </a:solidFill>
                <a:latin typeface="Arial" pitchFamily="34" charset="0"/>
                <a:cs typeface="Arial" pitchFamily="34" charset="0"/>
                <a:sym typeface="Symbol"/>
              </a:rPr>
            </a:br>
            <a:r>
              <a:rPr lang="en-US" dirty="0">
                <a:solidFill>
                  <a:srgbClr val="008000"/>
                </a:solidFill>
                <a:latin typeface="Arial" pitchFamily="34" charset="0"/>
                <a:cs typeface="Arial" pitchFamily="34" charset="0"/>
                <a:sym typeface="Symbol"/>
              </a:rPr>
              <a:t>        0 else</a:t>
            </a:r>
            <a:endParaRPr lang="en-US" dirty="0">
              <a:solidFill>
                <a:srgbClr val="008000"/>
              </a:solidFill>
              <a:latin typeface="Arial" pitchFamily="34" charset="0"/>
              <a:cs typeface="Arial" pitchFamily="34" charset="0"/>
            </a:endParaRPr>
          </a:p>
        </p:txBody>
      </p:sp>
      <p:sp>
        <p:nvSpPr>
          <p:cNvPr id="9" name="Left Brace 13">
            <a:extLst>
              <a:ext uri="{FF2B5EF4-FFF2-40B4-BE49-F238E27FC236}">
                <a16:creationId xmlns:a16="http://schemas.microsoft.com/office/drawing/2014/main" id="{89A98739-D1A9-4000-8CF5-D78EA312EE62}"/>
              </a:ext>
            </a:extLst>
          </p:cNvPr>
          <p:cNvSpPr/>
          <p:nvPr/>
        </p:nvSpPr>
        <p:spPr>
          <a:xfrm rot="16200000">
            <a:off x="3420329" y="3110909"/>
            <a:ext cx="133350" cy="533400"/>
          </a:xfrm>
          <a:prstGeom prst="leftBrace">
            <a:avLst>
              <a:gd name="adj1" fmla="val 94048"/>
              <a:gd name="adj2" fmla="val 5019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TextBox 14">
            <a:extLst>
              <a:ext uri="{FF2B5EF4-FFF2-40B4-BE49-F238E27FC236}">
                <a16:creationId xmlns:a16="http://schemas.microsoft.com/office/drawing/2014/main" id="{8BE78A54-EB79-4CDE-9259-B72FC3182483}"/>
              </a:ext>
            </a:extLst>
          </p:cNvPr>
          <p:cNvSpPr txBox="1"/>
          <p:nvPr/>
        </p:nvSpPr>
        <p:spPr>
          <a:xfrm>
            <a:off x="1982816" y="3377609"/>
            <a:ext cx="286488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8000"/>
                </a:solidFill>
                <a:latin typeface="Arial" pitchFamily="34" charset="0"/>
                <a:cs typeface="Arial" pitchFamily="34" charset="0"/>
              </a:rPr>
              <a:t>Normalizing cost.: -1&lt;Q&lt;1</a:t>
            </a:r>
          </a:p>
        </p:txBody>
      </p:sp>
      <p:sp>
        <p:nvSpPr>
          <p:cNvPr id="2" name="灯片编号占位符 1">
            <a:extLst>
              <a:ext uri="{FF2B5EF4-FFF2-40B4-BE49-F238E27FC236}">
                <a16:creationId xmlns:a16="http://schemas.microsoft.com/office/drawing/2014/main" id="{B0E544CF-C2D1-4019-B1A9-BF7FC7E22E4C}"/>
              </a:ext>
            </a:extLst>
          </p:cNvPr>
          <p:cNvSpPr>
            <a:spLocks noGrp="1"/>
          </p:cNvSpPr>
          <p:nvPr>
            <p:ph type="sldNum" sz="quarter" idx="12"/>
          </p:nvPr>
        </p:nvSpPr>
        <p:spPr/>
        <p:txBody>
          <a:bodyPr/>
          <a:lstStyle/>
          <a:p>
            <a:fld id="{A2A4C435-CAFE-4904-AE06-866576AFAACA}"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2267902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平行四边形 11">
            <a:extLst>
              <a:ext uri="{FF2B5EF4-FFF2-40B4-BE49-F238E27FC236}">
                <a16:creationId xmlns:a16="http://schemas.microsoft.com/office/drawing/2014/main" id="{5A310C47-7DDF-432A-B375-7E8318015C89}"/>
              </a:ext>
            </a:extLst>
          </p:cNvPr>
          <p:cNvSpPr/>
          <p:nvPr/>
        </p:nvSpPr>
        <p:spPr>
          <a:xfrm>
            <a:off x="7549330" y="2438400"/>
            <a:ext cx="1777550" cy="4419600"/>
          </a:xfrm>
          <a:prstGeom prst="parallelogram">
            <a:avLst>
              <a:gd name="adj" fmla="val 84927"/>
            </a:avLst>
          </a:prstGeom>
          <a:solidFill>
            <a:srgbClr val="4A7C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B0DE28F2-7FFE-4B8B-A340-EE0B86F8E177}"/>
              </a:ext>
            </a:extLst>
          </p:cNvPr>
          <p:cNvSpPr/>
          <p:nvPr/>
        </p:nvSpPr>
        <p:spPr>
          <a:xfrm>
            <a:off x="7653490" y="0"/>
            <a:ext cx="2084180" cy="4419600"/>
          </a:xfrm>
          <a:prstGeom prst="parallelogram">
            <a:avLst>
              <a:gd name="adj" fmla="val 70638"/>
            </a:avLst>
          </a:prstGeom>
          <a:solidFill>
            <a:srgbClr val="4F7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B817623C-684B-4DBC-B341-4552D52022E4}"/>
              </a:ext>
            </a:extLst>
          </p:cNvPr>
          <p:cNvGrpSpPr/>
          <p:nvPr/>
        </p:nvGrpSpPr>
        <p:grpSpPr>
          <a:xfrm>
            <a:off x="-2070" y="0"/>
            <a:ext cx="9186710" cy="6858000"/>
            <a:chOff x="-2070" y="0"/>
            <a:chExt cx="9186710" cy="6858000"/>
          </a:xfrm>
        </p:grpSpPr>
        <p:sp>
          <p:nvSpPr>
            <p:cNvPr id="8" name="平行四边形 7">
              <a:extLst>
                <a:ext uri="{FF2B5EF4-FFF2-40B4-BE49-F238E27FC236}">
                  <a16:creationId xmlns:a16="http://schemas.microsoft.com/office/drawing/2014/main" id="{8EE8B957-F78E-4A26-B36B-510944FBD6CC}"/>
                </a:ext>
              </a:extLst>
            </p:cNvPr>
            <p:cNvSpPr/>
            <p:nvPr/>
          </p:nvSpPr>
          <p:spPr>
            <a:xfrm>
              <a:off x="2454330" y="0"/>
              <a:ext cx="6730310" cy="6858000"/>
            </a:xfrm>
            <a:prstGeom prst="parallelogram">
              <a:avLst>
                <a:gd name="adj" fmla="val 34162"/>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874F431-818F-410A-878E-0650E8FDE7B0}"/>
                </a:ext>
              </a:extLst>
            </p:cNvPr>
            <p:cNvSpPr/>
            <p:nvPr/>
          </p:nvSpPr>
          <p:spPr>
            <a:xfrm>
              <a:off x="-2070" y="0"/>
              <a:ext cx="4767110" cy="6858000"/>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平行四边形 10">
            <a:extLst>
              <a:ext uri="{FF2B5EF4-FFF2-40B4-BE49-F238E27FC236}">
                <a16:creationId xmlns:a16="http://schemas.microsoft.com/office/drawing/2014/main" id="{4B067433-A87C-4258-A8F9-5F5691DA1139}"/>
              </a:ext>
            </a:extLst>
          </p:cNvPr>
          <p:cNvSpPr/>
          <p:nvPr/>
        </p:nvSpPr>
        <p:spPr>
          <a:xfrm>
            <a:off x="7002120" y="0"/>
            <a:ext cx="1882470" cy="4419600"/>
          </a:xfrm>
          <a:prstGeom prst="parallelogram">
            <a:avLst>
              <a:gd name="adj" fmla="val 79416"/>
            </a:avLst>
          </a:prstGeom>
          <a:solidFill>
            <a:srgbClr val="1B5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2">
            <a:extLst>
              <a:ext uri="{FF2B5EF4-FFF2-40B4-BE49-F238E27FC236}">
                <a16:creationId xmlns:a16="http://schemas.microsoft.com/office/drawing/2014/main" id="{8070D438-0065-4E6F-A904-0EE5CAF08A73}"/>
              </a:ext>
            </a:extLst>
          </p:cNvPr>
          <p:cNvSpPr>
            <a:spLocks noGrp="1" noChangeArrowheads="1"/>
          </p:cNvSpPr>
          <p:nvPr>
            <p:ph type="title"/>
          </p:nvPr>
        </p:nvSpPr>
        <p:spPr>
          <a:xfrm>
            <a:off x="309880" y="381001"/>
            <a:ext cx="10515600" cy="85852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fontAlgn="base">
              <a:spcAft>
                <a:spcPct val="0"/>
              </a:spcAft>
            </a:pPr>
            <a:r>
              <a:rPr lang="en-US" sz="4200" b="1" kern="0" dirty="0">
                <a:solidFill>
                  <a:schemeClr val="bg1"/>
                </a:solidFill>
                <a:latin typeface="Bell MT" panose="02020503060305020303" pitchFamily="18" charset="0"/>
              </a:rPr>
              <a:t>Content</a:t>
            </a:r>
          </a:p>
        </p:txBody>
      </p:sp>
      <p:sp>
        <p:nvSpPr>
          <p:cNvPr id="20" name="Rectangle 3">
            <a:extLst>
              <a:ext uri="{FF2B5EF4-FFF2-40B4-BE49-F238E27FC236}">
                <a16:creationId xmlns:a16="http://schemas.microsoft.com/office/drawing/2014/main" id="{5D6D6A61-83F7-457B-B586-F2DC77308B9D}"/>
              </a:ext>
            </a:extLst>
          </p:cNvPr>
          <p:cNvSpPr txBox="1">
            <a:spLocks noChangeArrowheads="1"/>
          </p:cNvSpPr>
          <p:nvPr/>
        </p:nvSpPr>
        <p:spPr>
          <a:xfrm>
            <a:off x="363220" y="1540584"/>
            <a:ext cx="8763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lvl1pPr fontAlgn="base">
              <a:lnSpc>
                <a:spcPct val="90000"/>
              </a:lnSpc>
              <a:spcBef>
                <a:spcPct val="0"/>
              </a:spcBef>
              <a:spcAft>
                <a:spcPct val="0"/>
              </a:spcAft>
              <a:buNone/>
              <a:defRPr sz="4200" b="1" kern="0">
                <a:solidFill>
                  <a:schemeClr val="bg1"/>
                </a:solidFill>
                <a:latin typeface="Bell MT" panose="02020503060305020303" pitchFamily="18" charset="0"/>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t>Graph Basics</a:t>
            </a:r>
          </a:p>
          <a:p>
            <a:pPr lvl="1"/>
            <a:endParaRPr lang="en-US" altLang="zh-TW" dirty="0"/>
          </a:p>
          <a:p>
            <a:pPr lvl="1"/>
            <a:endParaRPr lang="en-US" altLang="zh-TW" dirty="0"/>
          </a:p>
          <a:p>
            <a:r>
              <a:rPr lang="en-US" altLang="zh-CN" sz="2400" dirty="0"/>
              <a:t>Node Importance</a:t>
            </a:r>
          </a:p>
          <a:p>
            <a:pPr lvl="1"/>
            <a:endParaRPr lang="en-US" altLang="zh-CN" dirty="0"/>
          </a:p>
          <a:p>
            <a:pPr lvl="1"/>
            <a:endParaRPr lang="en-US" altLang="zh-CN" dirty="0"/>
          </a:p>
          <a:p>
            <a:r>
              <a:rPr lang="en-US" altLang="zh-CN" sz="2400" dirty="0"/>
              <a:t>Community Detection</a:t>
            </a:r>
          </a:p>
          <a:p>
            <a:endParaRPr lang="en-US" altLang="zh-CN" sz="2400" dirty="0"/>
          </a:p>
          <a:p>
            <a:endParaRPr lang="en-US" altLang="zh-CN" sz="2400" dirty="0"/>
          </a:p>
          <a:p>
            <a:r>
              <a:rPr lang="en-US" altLang="zh-CN" sz="2400" dirty="0"/>
              <a:t>Influence Propagation</a:t>
            </a:r>
          </a:p>
          <a:p>
            <a:endParaRPr lang="en-US" altLang="zh-CN" sz="2400" dirty="0"/>
          </a:p>
          <a:p>
            <a:endParaRPr lang="en-US" altLang="zh-CN" sz="2400" dirty="0"/>
          </a:p>
          <a:p>
            <a:r>
              <a:rPr lang="en-US" altLang="zh-CN" sz="2400" dirty="0"/>
              <a:t>Graph Spectral Theory </a:t>
            </a:r>
          </a:p>
          <a:p>
            <a:endParaRPr lang="en-US" altLang="zh-CN" sz="2400" dirty="0"/>
          </a:p>
        </p:txBody>
      </p:sp>
      <p:cxnSp>
        <p:nvCxnSpPr>
          <p:cNvPr id="22" name="直接连接符 21">
            <a:extLst>
              <a:ext uri="{FF2B5EF4-FFF2-40B4-BE49-F238E27FC236}">
                <a16:creationId xmlns:a16="http://schemas.microsoft.com/office/drawing/2014/main" id="{0BF296F1-6D6A-4C6B-9BB5-F56E336EDF92}"/>
              </a:ext>
            </a:extLst>
          </p:cNvPr>
          <p:cNvCxnSpPr>
            <a:cxnSpLocks/>
          </p:cNvCxnSpPr>
          <p:nvPr/>
        </p:nvCxnSpPr>
        <p:spPr>
          <a:xfrm>
            <a:off x="433114" y="2035287"/>
            <a:ext cx="66389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580D611-6E47-4F27-A822-CC4C214D2C14}"/>
              </a:ext>
            </a:extLst>
          </p:cNvPr>
          <p:cNvCxnSpPr>
            <a:cxnSpLocks/>
          </p:cNvCxnSpPr>
          <p:nvPr/>
        </p:nvCxnSpPr>
        <p:spPr>
          <a:xfrm>
            <a:off x="451043" y="3114638"/>
            <a:ext cx="66389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A1C8BC7-27B9-4EB0-8C7A-A7A12DCB4E3C}"/>
              </a:ext>
            </a:extLst>
          </p:cNvPr>
          <p:cNvCxnSpPr>
            <a:cxnSpLocks/>
          </p:cNvCxnSpPr>
          <p:nvPr/>
        </p:nvCxnSpPr>
        <p:spPr>
          <a:xfrm>
            <a:off x="451043" y="4216699"/>
            <a:ext cx="66389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3587A89-4CAB-4ACF-90BE-0CCFA8090D7D}"/>
              </a:ext>
            </a:extLst>
          </p:cNvPr>
          <p:cNvCxnSpPr>
            <a:cxnSpLocks/>
          </p:cNvCxnSpPr>
          <p:nvPr/>
        </p:nvCxnSpPr>
        <p:spPr>
          <a:xfrm>
            <a:off x="451043" y="5175922"/>
            <a:ext cx="66389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A2E65D2-23D9-4CBF-945D-0E939874F4B9}"/>
              </a:ext>
            </a:extLst>
          </p:cNvPr>
          <p:cNvCxnSpPr>
            <a:cxnSpLocks/>
          </p:cNvCxnSpPr>
          <p:nvPr/>
        </p:nvCxnSpPr>
        <p:spPr>
          <a:xfrm>
            <a:off x="433114" y="6197898"/>
            <a:ext cx="66389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0044E71B-A01A-4E83-AE6C-4565A961FBEB}"/>
              </a:ext>
            </a:extLst>
          </p:cNvPr>
          <p:cNvSpPr>
            <a:spLocks noGrp="1"/>
          </p:cNvSpPr>
          <p:nvPr>
            <p:ph type="sldNum" sz="quarter" idx="12"/>
          </p:nvPr>
        </p:nvSpPr>
        <p:spPr/>
        <p:txBody>
          <a:bodyPr/>
          <a:lstStyle/>
          <a:p>
            <a:fld id="{A2A4C435-CAFE-4904-AE06-866576AFAACA}" type="slidenum">
              <a:rPr lang="zh-CN" altLang="en-US" smtClean="0"/>
              <a:t>2</a:t>
            </a:fld>
            <a:endParaRPr lang="zh-CN" altLang="en-US"/>
          </a:p>
        </p:txBody>
      </p:sp>
    </p:spTree>
    <p:extLst>
      <p:ext uri="{BB962C8B-B14F-4D97-AF65-F5344CB8AC3E}">
        <p14:creationId xmlns:p14="http://schemas.microsoft.com/office/powerpoint/2010/main" val="3394069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0622D9F-4655-4920-878E-95D3E74766FD}"/>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4">
            <a:extLst>
              <a:ext uri="{FF2B5EF4-FFF2-40B4-BE49-F238E27FC236}">
                <a16:creationId xmlns:a16="http://schemas.microsoft.com/office/drawing/2014/main" id="{CA8D6048-6318-433D-92A0-D74139AD230A}"/>
              </a:ext>
            </a:extLst>
          </p:cNvPr>
          <p:cNvSpPr txBox="1">
            <a:spLocks noChangeArrowheads="1"/>
          </p:cNvSpPr>
          <p:nvPr/>
        </p:nvSpPr>
        <p:spPr>
          <a:xfrm>
            <a:off x="997017" y="411163"/>
            <a:ext cx="8280400" cy="53340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255F82"/>
                </a:solidFill>
                <a:latin typeface="Bell MT" panose="02020503060305020303" pitchFamily="18" charset="0"/>
              </a:rPr>
              <a:t>Modularity</a:t>
            </a:r>
          </a:p>
        </p:txBody>
      </p:sp>
      <p:pic>
        <p:nvPicPr>
          <p:cNvPr id="6" name="Picture 2">
            <a:extLst>
              <a:ext uri="{FF2B5EF4-FFF2-40B4-BE49-F238E27FC236}">
                <a16:creationId xmlns:a16="http://schemas.microsoft.com/office/drawing/2014/main" id="{56579119-6EC2-48BD-A113-504EA9D599D9}"/>
              </a:ext>
            </a:extLst>
          </p:cNvPr>
          <p:cNvPicPr>
            <a:picLocks noChangeAspect="1" noChangeArrowheads="1"/>
          </p:cNvPicPr>
          <p:nvPr/>
        </p:nvPicPr>
        <p:blipFill>
          <a:blip r:embed="rId4" cstate="print"/>
          <a:srcRect/>
          <a:stretch>
            <a:fillRect/>
          </a:stretch>
        </p:blipFill>
        <p:spPr bwMode="auto">
          <a:xfrm rot="5400000">
            <a:off x="3464861" y="-813941"/>
            <a:ext cx="3810000" cy="8910820"/>
          </a:xfrm>
          <a:prstGeom prst="rect">
            <a:avLst/>
          </a:prstGeom>
          <a:noFill/>
          <a:ln w="9525">
            <a:noFill/>
            <a:miter lim="800000"/>
            <a:headEnd/>
            <a:tailEnd/>
          </a:ln>
        </p:spPr>
      </p:pic>
      <p:sp>
        <p:nvSpPr>
          <p:cNvPr id="7" name="Content Placeholder 2">
            <a:extLst>
              <a:ext uri="{FF2B5EF4-FFF2-40B4-BE49-F238E27FC236}">
                <a16:creationId xmlns:a16="http://schemas.microsoft.com/office/drawing/2014/main" id="{E674DED7-EF49-46D2-A66F-3C12097D5F02}"/>
              </a:ext>
            </a:extLst>
          </p:cNvPr>
          <p:cNvSpPr>
            <a:spLocks noGrp="1"/>
          </p:cNvSpPr>
          <p:nvPr/>
        </p:nvSpPr>
        <p:spPr>
          <a:xfrm>
            <a:off x="1138471" y="1015255"/>
            <a:ext cx="8229600" cy="1447800"/>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a:buNone/>
            </a:pPr>
            <a:r>
              <a:rPr lang="en-US" b="1" dirty="0">
                <a:solidFill>
                  <a:srgbClr val="D60093"/>
                </a:solidFill>
              </a:rPr>
              <a:t>Modularity is useful for selecting the </a:t>
            </a:r>
            <a:br>
              <a:rPr lang="en-US" b="1" dirty="0">
                <a:solidFill>
                  <a:srgbClr val="D60093"/>
                </a:solidFill>
              </a:rPr>
            </a:br>
            <a:r>
              <a:rPr lang="en-US" b="1" dirty="0">
                <a:solidFill>
                  <a:srgbClr val="D60093"/>
                </a:solidFill>
              </a:rPr>
              <a:t>number of clusters:</a:t>
            </a:r>
          </a:p>
        </p:txBody>
      </p:sp>
      <p:sp>
        <p:nvSpPr>
          <p:cNvPr id="10" name="Rounded Rectangle 7">
            <a:extLst>
              <a:ext uri="{FF2B5EF4-FFF2-40B4-BE49-F238E27FC236}">
                <a16:creationId xmlns:a16="http://schemas.microsoft.com/office/drawing/2014/main" id="{16A8E77A-579F-48E9-AAFC-DBDAED17A90B}"/>
              </a:ext>
            </a:extLst>
          </p:cNvPr>
          <p:cNvSpPr/>
          <p:nvPr/>
        </p:nvSpPr>
        <p:spPr>
          <a:xfrm>
            <a:off x="1062271" y="5663454"/>
            <a:ext cx="8534400" cy="533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t>Next time: Why not </a:t>
            </a:r>
            <a:r>
              <a:rPr lang="en-US" sz="2800" b="1"/>
              <a:t>optimize Modularity </a:t>
            </a:r>
            <a:r>
              <a:rPr lang="en-US" sz="2800" b="1" dirty="0"/>
              <a:t>directly?</a:t>
            </a:r>
          </a:p>
        </p:txBody>
      </p:sp>
      <p:sp>
        <p:nvSpPr>
          <p:cNvPr id="11" name="TextBox 6">
            <a:extLst>
              <a:ext uri="{FF2B5EF4-FFF2-40B4-BE49-F238E27FC236}">
                <a16:creationId xmlns:a16="http://schemas.microsoft.com/office/drawing/2014/main" id="{831F1506-CCB8-40C6-8C66-0FC177714E2E}"/>
              </a:ext>
            </a:extLst>
          </p:cNvPr>
          <p:cNvSpPr txBox="1"/>
          <p:nvPr/>
        </p:nvSpPr>
        <p:spPr>
          <a:xfrm>
            <a:off x="8377471" y="1624854"/>
            <a:ext cx="38343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atin typeface="Arial" pitchFamily="34" charset="0"/>
                <a:cs typeface="Arial" pitchFamily="34" charset="0"/>
              </a:rPr>
              <a:t>Q</a:t>
            </a:r>
          </a:p>
        </p:txBody>
      </p:sp>
      <p:sp>
        <p:nvSpPr>
          <p:cNvPr id="2" name="灯片编号占位符 1">
            <a:extLst>
              <a:ext uri="{FF2B5EF4-FFF2-40B4-BE49-F238E27FC236}">
                <a16:creationId xmlns:a16="http://schemas.microsoft.com/office/drawing/2014/main" id="{FB0B750B-6625-4F50-A774-92F7C7542C61}"/>
              </a:ext>
            </a:extLst>
          </p:cNvPr>
          <p:cNvSpPr>
            <a:spLocks noGrp="1"/>
          </p:cNvSpPr>
          <p:nvPr>
            <p:ph type="sldNum" sz="quarter" idx="12"/>
          </p:nvPr>
        </p:nvSpPr>
        <p:spPr/>
        <p:txBody>
          <a:bodyPr/>
          <a:lstStyle/>
          <a:p>
            <a:fld id="{A2A4C435-CAFE-4904-AE06-866576AFAACA}"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3131118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874F431-818F-410A-878E-0650E8FDE7B0}"/>
              </a:ext>
            </a:extLst>
          </p:cNvPr>
          <p:cNvSpPr/>
          <p:nvPr/>
        </p:nvSpPr>
        <p:spPr>
          <a:xfrm>
            <a:off x="-2070" y="0"/>
            <a:ext cx="12194070" cy="6858000"/>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Bell MT" panose="02020503060305020303" pitchFamily="18" charset="0"/>
            </a:endParaRPr>
          </a:p>
        </p:txBody>
      </p:sp>
      <p:sp>
        <p:nvSpPr>
          <p:cNvPr id="2" name="矩形 1">
            <a:extLst>
              <a:ext uri="{FF2B5EF4-FFF2-40B4-BE49-F238E27FC236}">
                <a16:creationId xmlns:a16="http://schemas.microsoft.com/office/drawing/2014/main" id="{343D4284-C1DD-47AB-9F27-C22F5761E07F}"/>
              </a:ext>
            </a:extLst>
          </p:cNvPr>
          <p:cNvSpPr/>
          <p:nvPr/>
        </p:nvSpPr>
        <p:spPr>
          <a:xfrm>
            <a:off x="-2440" y="2197100"/>
            <a:ext cx="6799480" cy="523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3">
            <a:extLst>
              <a:ext uri="{FF2B5EF4-FFF2-40B4-BE49-F238E27FC236}">
                <a16:creationId xmlns:a16="http://schemas.microsoft.com/office/drawing/2014/main" id="{5D6D6A61-83F7-457B-B586-F2DC77308B9D}"/>
              </a:ext>
            </a:extLst>
          </p:cNvPr>
          <p:cNvSpPr txBox="1">
            <a:spLocks noChangeArrowheads="1"/>
          </p:cNvSpPr>
          <p:nvPr/>
        </p:nvSpPr>
        <p:spPr>
          <a:xfrm>
            <a:off x="654008" y="2244460"/>
            <a:ext cx="8763000" cy="523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lvl1pPr fontAlgn="base">
              <a:lnSpc>
                <a:spcPct val="90000"/>
              </a:lnSpc>
              <a:spcBef>
                <a:spcPct val="0"/>
              </a:spcBef>
              <a:spcAft>
                <a:spcPct val="0"/>
              </a:spcAft>
              <a:buNone/>
              <a:defRPr sz="4200" b="1" kern="0">
                <a:solidFill>
                  <a:schemeClr val="bg1"/>
                </a:solidFill>
                <a:latin typeface="Bell MT" panose="02020503060305020303" pitchFamily="18" charset="0"/>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solidFill>
                  <a:srgbClr val="255F82"/>
                </a:solidFill>
              </a:rPr>
              <a:t>Influence Propagation</a:t>
            </a:r>
          </a:p>
          <a:p>
            <a:endParaRPr lang="en-US" altLang="zh-TW" sz="2400" dirty="0">
              <a:solidFill>
                <a:srgbClr val="255F82"/>
              </a:solidFill>
            </a:endParaRPr>
          </a:p>
        </p:txBody>
      </p:sp>
      <p:sp>
        <p:nvSpPr>
          <p:cNvPr id="3" name="灯片编号占位符 2">
            <a:extLst>
              <a:ext uri="{FF2B5EF4-FFF2-40B4-BE49-F238E27FC236}">
                <a16:creationId xmlns:a16="http://schemas.microsoft.com/office/drawing/2014/main" id="{CE8F91B8-9684-463C-BEA3-A56EF3CEEBC4}"/>
              </a:ext>
            </a:extLst>
          </p:cNvPr>
          <p:cNvSpPr>
            <a:spLocks noGrp="1"/>
          </p:cNvSpPr>
          <p:nvPr>
            <p:ph type="sldNum" sz="quarter" idx="12"/>
          </p:nvPr>
        </p:nvSpPr>
        <p:spPr/>
        <p:txBody>
          <a:bodyPr/>
          <a:lstStyle/>
          <a:p>
            <a:fld id="{A2A4C435-CAFE-4904-AE06-866576AFAACA}" type="slidenum">
              <a:rPr lang="zh-CN" altLang="en-US" smtClean="0"/>
              <a:t>21</a:t>
            </a:fld>
            <a:endParaRPr lang="zh-CN" altLang="en-US"/>
          </a:p>
        </p:txBody>
      </p:sp>
    </p:spTree>
    <p:extLst>
      <p:ext uri="{BB962C8B-B14F-4D97-AF65-F5344CB8AC3E}">
        <p14:creationId xmlns:p14="http://schemas.microsoft.com/office/powerpoint/2010/main" val="3165466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0622D9F-4655-4920-878E-95D3E74766FD}"/>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a:extLst>
              <a:ext uri="{FF2B5EF4-FFF2-40B4-BE49-F238E27FC236}">
                <a16:creationId xmlns:a16="http://schemas.microsoft.com/office/drawing/2014/main" id="{2C700B07-6A7A-4D5F-BC83-F597C94CC7FF}"/>
              </a:ext>
            </a:extLst>
          </p:cNvPr>
          <p:cNvSpPr>
            <a:spLocks noGrp="1" noChangeArrowheads="1"/>
          </p:cNvSpPr>
          <p:nvPr>
            <p:ph type="title"/>
          </p:nvPr>
        </p:nvSpPr>
        <p:spPr>
          <a:xfrm>
            <a:off x="911225" y="411163"/>
            <a:ext cx="8524875" cy="533400"/>
          </a:xfrm>
        </p:spPr>
        <p:txBody>
          <a:bodyPr>
            <a:normAutofit fontScale="90000"/>
          </a:bodyPr>
          <a:lstStyle/>
          <a:p>
            <a:r>
              <a:rPr lang="en-US" altLang="en-US" sz="3700" b="1" dirty="0">
                <a:solidFill>
                  <a:srgbClr val="255F82"/>
                </a:solidFill>
                <a:latin typeface="Bell MT" panose="02020503060305020303" pitchFamily="18" charset="0"/>
              </a:rPr>
              <a:t>Influence Propagation</a:t>
            </a:r>
          </a:p>
        </p:txBody>
      </p:sp>
      <p:sp>
        <p:nvSpPr>
          <p:cNvPr id="4" name="Content Placeholder 2">
            <a:extLst>
              <a:ext uri="{FF2B5EF4-FFF2-40B4-BE49-F238E27FC236}">
                <a16:creationId xmlns:a16="http://schemas.microsoft.com/office/drawing/2014/main" id="{BE80A87A-FB6A-447B-B721-3451A5044A36}"/>
              </a:ext>
            </a:extLst>
          </p:cNvPr>
          <p:cNvSpPr>
            <a:spLocks noGrp="1"/>
          </p:cNvSpPr>
          <p:nvPr>
            <p:ph idx="1"/>
          </p:nvPr>
        </p:nvSpPr>
        <p:spPr>
          <a:xfrm>
            <a:off x="954501" y="1143000"/>
            <a:ext cx="8318500" cy="5181600"/>
          </a:xfrm>
        </p:spPr>
        <p:txBody>
          <a:bodyPr/>
          <a:lstStyle/>
          <a:p>
            <a:endParaRPr lang="en-US" dirty="0"/>
          </a:p>
          <a:p>
            <a:endParaRPr lang="en-US" dirty="0"/>
          </a:p>
          <a:p>
            <a:endParaRPr lang="en-US" dirty="0"/>
          </a:p>
          <a:p>
            <a:endParaRPr lang="en-US" dirty="0"/>
          </a:p>
          <a:p>
            <a:endParaRPr lang="en-US" dirty="0"/>
          </a:p>
          <a:p>
            <a:endParaRPr lang="en-US" dirty="0"/>
          </a:p>
          <a:p>
            <a:r>
              <a:rPr lang="en-US" dirty="0"/>
              <a:t>People are </a:t>
            </a:r>
            <a:r>
              <a:rPr lang="en-US" b="1" u="sng" dirty="0"/>
              <a:t>connected</a:t>
            </a:r>
            <a:r>
              <a:rPr lang="en-US" dirty="0"/>
              <a:t> and perform </a:t>
            </a:r>
            <a:r>
              <a:rPr lang="en-US" b="1" u="sng" dirty="0"/>
              <a:t>actions</a:t>
            </a:r>
            <a:r>
              <a:rPr lang="en-US" dirty="0"/>
              <a:t>.</a:t>
            </a:r>
          </a:p>
          <a:p>
            <a:pPr marL="457200" lvl="1" indent="0">
              <a:buNone/>
            </a:pPr>
            <a:r>
              <a:rPr lang="en-US" sz="2400" dirty="0"/>
              <a:t>                  </a:t>
            </a:r>
            <a:r>
              <a:rPr lang="en-US" sz="2000" dirty="0"/>
              <a:t>     friends, fans,                           comment, link, rate, </a:t>
            </a:r>
          </a:p>
          <a:p>
            <a:pPr marL="457200" lvl="1" indent="0">
              <a:buNone/>
            </a:pPr>
            <a:r>
              <a:rPr lang="en-US" sz="2000" dirty="0"/>
              <a:t>                          followers, etc.                           like, </a:t>
            </a:r>
            <a:r>
              <a:rPr lang="en-US" sz="2000" dirty="0" err="1"/>
              <a:t>retweet</a:t>
            </a:r>
            <a:r>
              <a:rPr lang="en-US" sz="2000" dirty="0"/>
              <a:t>, post a </a:t>
            </a:r>
          </a:p>
          <a:p>
            <a:pPr marL="457200" lvl="1" indent="0">
              <a:buNone/>
            </a:pPr>
            <a:r>
              <a:rPr lang="en-US" sz="2000" dirty="0"/>
              <a:t>			                                           message, etc.</a:t>
            </a:r>
            <a:r>
              <a:rPr lang="en-US" sz="2400" dirty="0"/>
              <a:t>		</a:t>
            </a:r>
            <a:endParaRPr lang="en-US" dirty="0"/>
          </a:p>
        </p:txBody>
      </p:sp>
      <p:pic>
        <p:nvPicPr>
          <p:cNvPr id="6" name="Picture 2">
            <a:extLst>
              <a:ext uri="{FF2B5EF4-FFF2-40B4-BE49-F238E27FC236}">
                <a16:creationId xmlns:a16="http://schemas.microsoft.com/office/drawing/2014/main" id="{F6DE7AA3-D5B7-497D-AF72-C6CC0AD5F5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29138" y="1600200"/>
            <a:ext cx="7716774" cy="2300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4">
            <a:extLst>
              <a:ext uri="{FF2B5EF4-FFF2-40B4-BE49-F238E27FC236}">
                <a16:creationId xmlns:a16="http://schemas.microsoft.com/office/drawing/2014/main" id="{D2EEF5DE-6A79-40DD-9265-55C11A137F6F}"/>
              </a:ext>
            </a:extLst>
          </p:cNvPr>
          <p:cNvSpPr txBox="1"/>
          <p:nvPr/>
        </p:nvSpPr>
        <p:spPr>
          <a:xfrm>
            <a:off x="6525037" y="6075402"/>
            <a:ext cx="3390901" cy="553998"/>
          </a:xfrm>
          <a:prstGeom prst="rect">
            <a:avLst/>
          </a:prstGeom>
          <a:noFill/>
        </p:spPr>
        <p:txBody>
          <a:bodyPr wrap="square" rtlCol="0">
            <a:spAutoFit/>
          </a:bodyPr>
          <a:lstStyle/>
          <a:p>
            <a:r>
              <a:rPr lang="en-US" sz="1600" dirty="0"/>
              <a:t>[Castillo et al., KDD’12]</a:t>
            </a:r>
          </a:p>
          <a:p>
            <a:endParaRPr lang="en-US" dirty="0"/>
          </a:p>
        </p:txBody>
      </p:sp>
      <p:sp>
        <p:nvSpPr>
          <p:cNvPr id="2" name="灯片编号占位符 1">
            <a:extLst>
              <a:ext uri="{FF2B5EF4-FFF2-40B4-BE49-F238E27FC236}">
                <a16:creationId xmlns:a16="http://schemas.microsoft.com/office/drawing/2014/main" id="{89B1D75A-CA96-451D-88D2-2A5EE8E1DD4A}"/>
              </a:ext>
            </a:extLst>
          </p:cNvPr>
          <p:cNvSpPr>
            <a:spLocks noGrp="1"/>
          </p:cNvSpPr>
          <p:nvPr>
            <p:ph type="sldNum" sz="quarter" idx="12"/>
          </p:nvPr>
        </p:nvSpPr>
        <p:spPr/>
        <p:txBody>
          <a:bodyPr/>
          <a:lstStyle/>
          <a:p>
            <a:fld id="{A2A4C435-CAFE-4904-AE06-866576AFAACA}"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718716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0622D9F-4655-4920-878E-95D3E74766FD}"/>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a:extLst>
              <a:ext uri="{FF2B5EF4-FFF2-40B4-BE49-F238E27FC236}">
                <a16:creationId xmlns:a16="http://schemas.microsoft.com/office/drawing/2014/main" id="{41D94849-3F91-43B7-8459-7A0DB3D29382}"/>
              </a:ext>
            </a:extLst>
          </p:cNvPr>
          <p:cNvSpPr>
            <a:spLocks noGrp="1" noChangeArrowheads="1"/>
          </p:cNvSpPr>
          <p:nvPr>
            <p:ph type="title"/>
          </p:nvPr>
        </p:nvSpPr>
        <p:spPr>
          <a:xfrm>
            <a:off x="933450" y="400050"/>
            <a:ext cx="8280400" cy="533400"/>
          </a:xfrm>
        </p:spPr>
        <p:txBody>
          <a:bodyPr>
            <a:noAutofit/>
          </a:bodyPr>
          <a:lstStyle/>
          <a:p>
            <a:r>
              <a:rPr lang="en-US" altLang="en-US" sz="3700" b="1" dirty="0">
                <a:solidFill>
                  <a:srgbClr val="255F82"/>
                </a:solidFill>
                <a:latin typeface="Bell MT" panose="02020503060305020303" pitchFamily="18" charset="0"/>
              </a:rPr>
              <a:t>Real World Example</a:t>
            </a:r>
          </a:p>
        </p:txBody>
      </p:sp>
      <p:sp>
        <p:nvSpPr>
          <p:cNvPr id="4" name="Content Placeholder 2">
            <a:extLst>
              <a:ext uri="{FF2B5EF4-FFF2-40B4-BE49-F238E27FC236}">
                <a16:creationId xmlns:a16="http://schemas.microsoft.com/office/drawing/2014/main" id="{3DFEEF9B-BA5C-4163-BFAA-92BC7C332EFE}"/>
              </a:ext>
            </a:extLst>
          </p:cNvPr>
          <p:cNvSpPr>
            <a:spLocks noGrp="1"/>
          </p:cNvSpPr>
          <p:nvPr>
            <p:ph idx="1"/>
          </p:nvPr>
        </p:nvSpPr>
        <p:spPr>
          <a:xfrm>
            <a:off x="927996" y="1143000"/>
            <a:ext cx="3398837" cy="5181600"/>
          </a:xfrm>
        </p:spPr>
        <p:txBody>
          <a:bodyPr/>
          <a:lstStyle/>
          <a:p>
            <a:r>
              <a:rPr lang="en-US" sz="2400" dirty="0"/>
              <a:t>Hotmail’s viral climb to the top spot (90s): 8 million users in 18 months!</a:t>
            </a:r>
          </a:p>
          <a:p>
            <a:endParaRPr lang="en-US" sz="2400" dirty="0"/>
          </a:p>
          <a:p>
            <a:r>
              <a:rPr lang="en-US" sz="2400" dirty="0"/>
              <a:t>Far more effective than conventional advertising by rivals and far cheaper too!</a:t>
            </a:r>
          </a:p>
        </p:txBody>
      </p:sp>
      <p:pic>
        <p:nvPicPr>
          <p:cNvPr id="6" name="Picture 2">
            <a:extLst>
              <a:ext uri="{FF2B5EF4-FFF2-40B4-BE49-F238E27FC236}">
                <a16:creationId xmlns:a16="http://schemas.microsoft.com/office/drawing/2014/main" id="{28690150-7B5D-4E08-8A38-7064F364EA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9233" y="1126253"/>
            <a:ext cx="5148263" cy="5163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4">
            <a:extLst>
              <a:ext uri="{FF2B5EF4-FFF2-40B4-BE49-F238E27FC236}">
                <a16:creationId xmlns:a16="http://schemas.microsoft.com/office/drawing/2014/main" id="{568A4411-0CA5-444C-8276-49B2AA1DB9DE}"/>
              </a:ext>
            </a:extLst>
          </p:cNvPr>
          <p:cNvSpPr txBox="1"/>
          <p:nvPr/>
        </p:nvSpPr>
        <p:spPr>
          <a:xfrm>
            <a:off x="6498532" y="6151602"/>
            <a:ext cx="3390901" cy="553998"/>
          </a:xfrm>
          <a:prstGeom prst="rect">
            <a:avLst/>
          </a:prstGeom>
          <a:noFill/>
        </p:spPr>
        <p:txBody>
          <a:bodyPr wrap="square" rtlCol="0">
            <a:spAutoFit/>
          </a:bodyPr>
          <a:lstStyle/>
          <a:p>
            <a:r>
              <a:rPr lang="en-US" sz="1600" dirty="0"/>
              <a:t>[Castillo et al., KDD’12]</a:t>
            </a:r>
          </a:p>
          <a:p>
            <a:endParaRPr lang="en-US" dirty="0"/>
          </a:p>
        </p:txBody>
      </p:sp>
      <p:sp>
        <p:nvSpPr>
          <p:cNvPr id="2" name="灯片编号占位符 1">
            <a:extLst>
              <a:ext uri="{FF2B5EF4-FFF2-40B4-BE49-F238E27FC236}">
                <a16:creationId xmlns:a16="http://schemas.microsoft.com/office/drawing/2014/main" id="{D2560E99-D1FE-459B-9945-1DF78096BADA}"/>
              </a:ext>
            </a:extLst>
          </p:cNvPr>
          <p:cNvSpPr>
            <a:spLocks noGrp="1"/>
          </p:cNvSpPr>
          <p:nvPr>
            <p:ph type="sldNum" sz="quarter" idx="12"/>
          </p:nvPr>
        </p:nvSpPr>
        <p:spPr/>
        <p:txBody>
          <a:bodyPr/>
          <a:lstStyle/>
          <a:p>
            <a:fld id="{A2A4C435-CAFE-4904-AE06-866576AFAACA}" type="slidenum">
              <a:rPr lang="zh-CN" altLang="en-US" smtClean="0"/>
              <a:t>23</a:t>
            </a:fld>
            <a:endParaRPr lang="zh-CN" altLang="en-US"/>
          </a:p>
        </p:txBody>
      </p:sp>
    </p:spTree>
    <p:custDataLst>
      <p:tags r:id="rId1"/>
    </p:custDataLst>
    <p:extLst>
      <p:ext uri="{BB962C8B-B14F-4D97-AF65-F5344CB8AC3E}">
        <p14:creationId xmlns:p14="http://schemas.microsoft.com/office/powerpoint/2010/main" val="1017860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0622D9F-4655-4920-878E-95D3E74766FD}"/>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2">
            <a:extLst>
              <a:ext uri="{FF2B5EF4-FFF2-40B4-BE49-F238E27FC236}">
                <a16:creationId xmlns:a16="http://schemas.microsoft.com/office/drawing/2014/main" id="{E64ECB20-53C2-421B-8D93-BCD0B6D68EB0}"/>
              </a:ext>
            </a:extLst>
          </p:cNvPr>
          <p:cNvSpPr>
            <a:spLocks noGrp="1" noChangeArrowheads="1"/>
          </p:cNvSpPr>
          <p:nvPr>
            <p:ph type="title"/>
          </p:nvPr>
        </p:nvSpPr>
        <p:spPr>
          <a:xfrm>
            <a:off x="952500" y="400050"/>
            <a:ext cx="8280400" cy="533400"/>
          </a:xfrm>
        </p:spPr>
        <p:txBody>
          <a:bodyPr>
            <a:noAutofit/>
          </a:bodyPr>
          <a:lstStyle/>
          <a:p>
            <a:r>
              <a:rPr lang="en-US" altLang="en-US" sz="3700" b="1" dirty="0">
                <a:solidFill>
                  <a:srgbClr val="255F82"/>
                </a:solidFill>
                <a:latin typeface="Bell MT" panose="02020503060305020303" pitchFamily="18" charset="0"/>
              </a:rPr>
              <a:t>Application: Viral Marketing</a:t>
            </a:r>
          </a:p>
        </p:txBody>
      </p:sp>
      <p:sp>
        <p:nvSpPr>
          <p:cNvPr id="4" name="Content Placeholder 2">
            <a:extLst>
              <a:ext uri="{FF2B5EF4-FFF2-40B4-BE49-F238E27FC236}">
                <a16:creationId xmlns:a16="http://schemas.microsoft.com/office/drawing/2014/main" id="{28DDCCAD-9A19-40B1-BA3C-7A9B43F52DE5}"/>
              </a:ext>
            </a:extLst>
          </p:cNvPr>
          <p:cNvSpPr>
            <a:spLocks noGrp="1"/>
          </p:cNvSpPr>
          <p:nvPr>
            <p:ph idx="1"/>
          </p:nvPr>
        </p:nvSpPr>
        <p:spPr>
          <a:xfrm>
            <a:off x="961184" y="1225582"/>
            <a:ext cx="8318500" cy="5181600"/>
          </a:xfrm>
        </p:spPr>
        <p:txBody>
          <a:bodyPr/>
          <a:lstStyle/>
          <a:p>
            <a:endParaRPr lang="en-US" dirty="0"/>
          </a:p>
        </p:txBody>
      </p:sp>
      <p:grpSp>
        <p:nvGrpSpPr>
          <p:cNvPr id="6" name="Group 7">
            <a:extLst>
              <a:ext uri="{FF2B5EF4-FFF2-40B4-BE49-F238E27FC236}">
                <a16:creationId xmlns:a16="http://schemas.microsoft.com/office/drawing/2014/main" id="{050288FC-8ABA-4505-943B-CD77123935E3}"/>
              </a:ext>
            </a:extLst>
          </p:cNvPr>
          <p:cNvGrpSpPr/>
          <p:nvPr/>
        </p:nvGrpSpPr>
        <p:grpSpPr>
          <a:xfrm>
            <a:off x="1069452" y="1981200"/>
            <a:ext cx="8183880" cy="3768090"/>
            <a:chOff x="579120" y="1981200"/>
            <a:chExt cx="8183880" cy="3768090"/>
          </a:xfrm>
        </p:grpSpPr>
        <p:pic>
          <p:nvPicPr>
            <p:cNvPr id="7" name="Picture 2">
              <a:extLst>
                <a:ext uri="{FF2B5EF4-FFF2-40B4-BE49-F238E27FC236}">
                  <a16:creationId xmlns:a16="http://schemas.microsoft.com/office/drawing/2014/main" id="{8F5A14F8-4804-48EF-A635-38FFF830E2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120" y="2057400"/>
              <a:ext cx="8183880" cy="3691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6">
              <a:extLst>
                <a:ext uri="{FF2B5EF4-FFF2-40B4-BE49-F238E27FC236}">
                  <a16:creationId xmlns:a16="http://schemas.microsoft.com/office/drawing/2014/main" id="{E1D937DC-D86F-4490-9DA9-0D8A78567756}"/>
                </a:ext>
              </a:extLst>
            </p:cNvPr>
            <p:cNvSpPr txBox="1"/>
            <p:nvPr/>
          </p:nvSpPr>
          <p:spPr>
            <a:xfrm>
              <a:off x="579120" y="1981200"/>
              <a:ext cx="2011680" cy="523220"/>
            </a:xfrm>
            <a:prstGeom prst="rect">
              <a:avLst/>
            </a:prstGeom>
            <a:solidFill>
              <a:schemeClr val="accent3"/>
            </a:solidFill>
          </p:spPr>
          <p:txBody>
            <a:bodyPr wrap="square" rtlCol="0">
              <a:spAutoFit/>
            </a:bodyPr>
            <a:lstStyle/>
            <a:p>
              <a:endParaRPr lang="en-US" dirty="0"/>
            </a:p>
            <a:p>
              <a:endParaRPr lang="en-US" dirty="0"/>
            </a:p>
          </p:txBody>
        </p:sp>
      </p:grpSp>
      <p:sp>
        <p:nvSpPr>
          <p:cNvPr id="9" name="TextBox 12">
            <a:extLst>
              <a:ext uri="{FF2B5EF4-FFF2-40B4-BE49-F238E27FC236}">
                <a16:creationId xmlns:a16="http://schemas.microsoft.com/office/drawing/2014/main" id="{B71BED09-F5A7-42D5-8B13-EFCD774357E1}"/>
              </a:ext>
            </a:extLst>
          </p:cNvPr>
          <p:cNvSpPr txBox="1"/>
          <p:nvPr/>
        </p:nvSpPr>
        <p:spPr>
          <a:xfrm>
            <a:off x="6472031" y="6096000"/>
            <a:ext cx="3390901" cy="553998"/>
          </a:xfrm>
          <a:prstGeom prst="rect">
            <a:avLst/>
          </a:prstGeom>
          <a:noFill/>
        </p:spPr>
        <p:txBody>
          <a:bodyPr wrap="square" rtlCol="0">
            <a:spAutoFit/>
          </a:bodyPr>
          <a:lstStyle/>
          <a:p>
            <a:r>
              <a:rPr lang="en-US" sz="1600" dirty="0"/>
              <a:t>[Castillo et al., KDD’12]</a:t>
            </a:r>
          </a:p>
          <a:p>
            <a:endParaRPr lang="en-US" dirty="0"/>
          </a:p>
        </p:txBody>
      </p:sp>
      <p:sp>
        <p:nvSpPr>
          <p:cNvPr id="2" name="灯片编号占位符 1">
            <a:extLst>
              <a:ext uri="{FF2B5EF4-FFF2-40B4-BE49-F238E27FC236}">
                <a16:creationId xmlns:a16="http://schemas.microsoft.com/office/drawing/2014/main" id="{87194C21-9ECC-49E4-BA47-2302A6AA454B}"/>
              </a:ext>
            </a:extLst>
          </p:cNvPr>
          <p:cNvSpPr>
            <a:spLocks noGrp="1"/>
          </p:cNvSpPr>
          <p:nvPr>
            <p:ph type="sldNum" sz="quarter" idx="12"/>
          </p:nvPr>
        </p:nvSpPr>
        <p:spPr/>
        <p:txBody>
          <a:bodyPr/>
          <a:lstStyle/>
          <a:p>
            <a:fld id="{A2A4C435-CAFE-4904-AE06-866576AFAACA}" type="slidenum">
              <a:rPr lang="zh-CN" altLang="en-US" smtClean="0"/>
              <a:t>24</a:t>
            </a:fld>
            <a:endParaRPr lang="zh-CN" altLang="en-US"/>
          </a:p>
        </p:txBody>
      </p:sp>
    </p:spTree>
    <p:custDataLst>
      <p:tags r:id="rId1"/>
    </p:custDataLst>
    <p:extLst>
      <p:ext uri="{BB962C8B-B14F-4D97-AF65-F5344CB8AC3E}">
        <p14:creationId xmlns:p14="http://schemas.microsoft.com/office/powerpoint/2010/main" val="4284696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0622D9F-4655-4920-878E-95D3E74766FD}"/>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ctangle 2">
            <a:extLst>
              <a:ext uri="{FF2B5EF4-FFF2-40B4-BE49-F238E27FC236}">
                <a16:creationId xmlns:a16="http://schemas.microsoft.com/office/drawing/2014/main" id="{B6D3516C-FF7F-446D-90C9-BE57E43C53BD}"/>
              </a:ext>
            </a:extLst>
          </p:cNvPr>
          <p:cNvSpPr>
            <a:spLocks noGrp="1" noChangeArrowheads="1"/>
          </p:cNvSpPr>
          <p:nvPr>
            <p:ph type="title"/>
          </p:nvPr>
        </p:nvSpPr>
        <p:spPr>
          <a:xfrm>
            <a:off x="933450" y="447675"/>
            <a:ext cx="9372600" cy="533400"/>
          </a:xfrm>
        </p:spPr>
        <p:txBody>
          <a:bodyPr>
            <a:noAutofit/>
          </a:bodyPr>
          <a:lstStyle/>
          <a:p>
            <a:r>
              <a:rPr lang="en-US" altLang="en-US" sz="3700" b="1" dirty="0">
                <a:solidFill>
                  <a:srgbClr val="255F82"/>
                </a:solidFill>
                <a:latin typeface="Bell MT" panose="02020503060305020303" pitchFamily="18" charset="0"/>
              </a:rPr>
              <a:t>Properties of Influence Propagation</a:t>
            </a:r>
          </a:p>
        </p:txBody>
      </p:sp>
      <p:sp>
        <p:nvSpPr>
          <p:cNvPr id="4" name="Content Placeholder 2">
            <a:extLst>
              <a:ext uri="{FF2B5EF4-FFF2-40B4-BE49-F238E27FC236}">
                <a16:creationId xmlns:a16="http://schemas.microsoft.com/office/drawing/2014/main" id="{CDB32635-5B34-40FC-9406-9724BBCA2C16}"/>
              </a:ext>
            </a:extLst>
          </p:cNvPr>
          <p:cNvSpPr>
            <a:spLocks noGrp="1"/>
          </p:cNvSpPr>
          <p:nvPr>
            <p:ph idx="1"/>
          </p:nvPr>
        </p:nvSpPr>
        <p:spPr>
          <a:xfrm>
            <a:off x="933450" y="1076739"/>
            <a:ext cx="10648950" cy="5181600"/>
          </a:xfrm>
        </p:spPr>
        <p:txBody>
          <a:bodyPr/>
          <a:lstStyle/>
          <a:p>
            <a:pPr>
              <a:spcBef>
                <a:spcPts val="0"/>
              </a:spcBef>
              <a:spcAft>
                <a:spcPts val="1800"/>
              </a:spcAft>
            </a:pPr>
            <a:r>
              <a:rPr lang="en-US" dirty="0"/>
              <a:t>A social network is represented as a </a:t>
            </a:r>
            <a:r>
              <a:rPr lang="en-US" i="1" dirty="0"/>
              <a:t>directed graph, with each actor being one node;</a:t>
            </a:r>
          </a:p>
          <a:p>
            <a:pPr>
              <a:spcBef>
                <a:spcPts val="0"/>
              </a:spcBef>
              <a:spcAft>
                <a:spcPts val="1800"/>
              </a:spcAft>
            </a:pPr>
            <a:r>
              <a:rPr lang="en-US" dirty="0"/>
              <a:t>Each node is started as active or inactive;</a:t>
            </a:r>
          </a:p>
          <a:p>
            <a:pPr>
              <a:spcBef>
                <a:spcPts val="0"/>
              </a:spcBef>
              <a:spcAft>
                <a:spcPts val="1800"/>
              </a:spcAft>
            </a:pPr>
            <a:r>
              <a:rPr lang="en-US" dirty="0"/>
              <a:t>A node, once activated, will activate his neighboring nodes;</a:t>
            </a:r>
          </a:p>
          <a:p>
            <a:pPr>
              <a:spcBef>
                <a:spcPts val="0"/>
              </a:spcBef>
              <a:spcAft>
                <a:spcPts val="1800"/>
              </a:spcAft>
            </a:pPr>
            <a:r>
              <a:rPr lang="en-US" dirty="0"/>
              <a:t>Once a node is activated, this node cannot be deactivated.</a:t>
            </a:r>
          </a:p>
          <a:p>
            <a:endParaRPr lang="en-US" dirty="0"/>
          </a:p>
        </p:txBody>
      </p:sp>
      <p:sp>
        <p:nvSpPr>
          <p:cNvPr id="2" name="灯片编号占位符 1">
            <a:extLst>
              <a:ext uri="{FF2B5EF4-FFF2-40B4-BE49-F238E27FC236}">
                <a16:creationId xmlns:a16="http://schemas.microsoft.com/office/drawing/2014/main" id="{0A533611-46E2-4567-AFEE-418454DB3537}"/>
              </a:ext>
            </a:extLst>
          </p:cNvPr>
          <p:cNvSpPr>
            <a:spLocks noGrp="1"/>
          </p:cNvSpPr>
          <p:nvPr>
            <p:ph type="sldNum" sz="quarter" idx="12"/>
          </p:nvPr>
        </p:nvSpPr>
        <p:spPr/>
        <p:txBody>
          <a:bodyPr/>
          <a:lstStyle/>
          <a:p>
            <a:fld id="{A2A4C435-CAFE-4904-AE06-866576AFAACA}" type="slidenum">
              <a:rPr lang="zh-CN" altLang="en-US" smtClean="0"/>
              <a:t>25</a:t>
            </a:fld>
            <a:endParaRPr lang="zh-CN" altLang="en-US"/>
          </a:p>
        </p:txBody>
      </p:sp>
    </p:spTree>
    <p:custDataLst>
      <p:tags r:id="rId1"/>
    </p:custDataLst>
    <p:extLst>
      <p:ext uri="{BB962C8B-B14F-4D97-AF65-F5344CB8AC3E}">
        <p14:creationId xmlns:p14="http://schemas.microsoft.com/office/powerpoint/2010/main" val="258696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0622D9F-4655-4920-878E-95D3E74766FD}"/>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ctangle 2">
            <a:extLst>
              <a:ext uri="{FF2B5EF4-FFF2-40B4-BE49-F238E27FC236}">
                <a16:creationId xmlns:a16="http://schemas.microsoft.com/office/drawing/2014/main" id="{B6D3516C-FF7F-446D-90C9-BE57E43C53BD}"/>
              </a:ext>
            </a:extLst>
          </p:cNvPr>
          <p:cNvSpPr>
            <a:spLocks noGrp="1" noChangeArrowheads="1"/>
          </p:cNvSpPr>
          <p:nvPr>
            <p:ph type="title"/>
          </p:nvPr>
        </p:nvSpPr>
        <p:spPr>
          <a:xfrm>
            <a:off x="933450" y="447675"/>
            <a:ext cx="9372600" cy="533400"/>
          </a:xfrm>
        </p:spPr>
        <p:txBody>
          <a:bodyPr>
            <a:noAutofit/>
          </a:bodyPr>
          <a:lstStyle/>
          <a:p>
            <a:r>
              <a:rPr lang="en-US" altLang="en-US" sz="3700" b="1" dirty="0">
                <a:solidFill>
                  <a:srgbClr val="255F82"/>
                </a:solidFill>
                <a:latin typeface="Bell MT" panose="02020503060305020303" pitchFamily="18" charset="0"/>
              </a:rPr>
              <a:t>Linear Threshold Model</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3E278E87-37D9-44C9-9851-18C340BA820A}"/>
                  </a:ext>
                </a:extLst>
              </p:cNvPr>
              <p:cNvSpPr>
                <a:spLocks noGrp="1"/>
              </p:cNvSpPr>
              <p:nvPr>
                <p:ph idx="1"/>
              </p:nvPr>
            </p:nvSpPr>
            <p:spPr>
              <a:xfrm>
                <a:off x="941252" y="1143000"/>
                <a:ext cx="9885773" cy="5181600"/>
              </a:xfrm>
            </p:spPr>
            <p:txBody>
              <a:bodyPr/>
              <a:lstStyle/>
              <a:p>
                <a:r>
                  <a:rPr lang="en-US" sz="2400" dirty="0"/>
                  <a:t>An actor would take an action if the number of his friends who have taken the action exceeds (reaches) a certain threshold</a:t>
                </a:r>
              </a:p>
              <a:p>
                <a:pPr lvl="1"/>
                <a:r>
                  <a:rPr lang="en-US" sz="2400" dirty="0"/>
                  <a:t>Each edge </a:t>
                </a:r>
                <a14:m>
                  <m:oMath xmlns:m="http://schemas.openxmlformats.org/officeDocument/2006/math">
                    <m:r>
                      <a:rPr lang="en-US" sz="2400" b="0" i="1" smtClean="0">
                        <a:latin typeface="Cambria Math"/>
                      </a:rPr>
                      <m:t>(</m:t>
                    </m:r>
                    <m:r>
                      <a:rPr lang="en-US" sz="2400" b="0" i="1" smtClean="0">
                        <a:latin typeface="Cambria Math"/>
                      </a:rPr>
                      <m:t>𝑢</m:t>
                    </m:r>
                    <m:r>
                      <a:rPr lang="en-US" sz="2400" b="0" i="1" smtClean="0">
                        <a:latin typeface="Cambria Math"/>
                      </a:rPr>
                      <m:t>,</m:t>
                    </m:r>
                    <m:r>
                      <a:rPr lang="en-US" sz="2400" b="0" i="1" smtClean="0">
                        <a:latin typeface="Cambria Math"/>
                      </a:rPr>
                      <m:t>𝑣</m:t>
                    </m:r>
                    <m:r>
                      <a:rPr lang="en-US" sz="2400" b="0" i="1" smtClean="0">
                        <a:latin typeface="Cambria Math"/>
                      </a:rPr>
                      <m:t>)</m:t>
                    </m:r>
                  </m:oMath>
                </a14:m>
                <a:r>
                  <a:rPr lang="en-US" sz="2400" dirty="0"/>
                  <a:t> has weight </a:t>
                </a:r>
                <a14:m>
                  <m:oMath xmlns:m="http://schemas.openxmlformats.org/officeDocument/2006/math">
                    <m:r>
                      <a:rPr lang="en-US" sz="2400" b="0" i="1" smtClean="0">
                        <a:latin typeface="Cambria Math"/>
                      </a:rPr>
                      <m:t>𝑏</m:t>
                    </m:r>
                    <m:r>
                      <a:rPr lang="en-US" sz="2400" b="0" i="1" smtClean="0">
                        <a:latin typeface="Cambria Math"/>
                      </a:rPr>
                      <m:t>(</m:t>
                    </m:r>
                    <m:r>
                      <a:rPr lang="en-US" sz="2400" b="0" i="1" smtClean="0">
                        <a:latin typeface="Cambria Math"/>
                      </a:rPr>
                      <m:t>𝑢</m:t>
                    </m:r>
                    <m:r>
                      <a:rPr lang="en-US" sz="2400" b="0" i="1" smtClean="0">
                        <a:latin typeface="Cambria Math"/>
                      </a:rPr>
                      <m:t>,</m:t>
                    </m:r>
                    <m:r>
                      <a:rPr lang="en-US" sz="2400" b="0" i="1" smtClean="0">
                        <a:latin typeface="Cambria Math"/>
                      </a:rPr>
                      <m:t>𝑣</m:t>
                    </m:r>
                    <m:r>
                      <a:rPr lang="en-US" sz="2400" b="0" i="1" smtClean="0">
                        <a:latin typeface="Cambria Math"/>
                      </a:rPr>
                      <m:t>)</m:t>
                    </m:r>
                  </m:oMath>
                </a14:m>
                <a:endParaRPr lang="en-US" sz="2400" dirty="0"/>
              </a:p>
              <a:p>
                <a:pPr lvl="1"/>
                <a:r>
                  <a:rPr lang="en-US" sz="2400" dirty="0"/>
                  <a:t>Each node </a:t>
                </a:r>
                <a14:m>
                  <m:oMath xmlns:m="http://schemas.openxmlformats.org/officeDocument/2006/math">
                    <m:r>
                      <a:rPr lang="en-US" sz="2400" b="0" i="1" smtClean="0">
                        <a:latin typeface="Cambria Math"/>
                      </a:rPr>
                      <m:t>𝑣</m:t>
                    </m:r>
                  </m:oMath>
                </a14:m>
                <a:r>
                  <a:rPr lang="en-US" sz="2400" i="1" dirty="0"/>
                  <a:t> </a:t>
                </a:r>
                <a:r>
                  <a:rPr lang="en-US" sz="2400" dirty="0"/>
                  <a:t>chooses a threshold</a:t>
                </a:r>
                <a:r>
                  <a:rPr lang="en-US" sz="2400" i="1" dirty="0"/>
                  <a:t> </a:t>
                </a:r>
                <a14:m>
                  <m:oMath xmlns:m="http://schemas.openxmlformats.org/officeDocument/2006/math">
                    <m:sSub>
                      <m:sSubPr>
                        <m:ctrlPr>
                          <a:rPr lang="en-US" sz="2400" i="1" smtClean="0">
                            <a:latin typeface="Cambria Math" panose="02040503050406030204" pitchFamily="18" charset="0"/>
                            <a:ea typeface="Cambria Math"/>
                          </a:rPr>
                        </m:ctrlPr>
                      </m:sSubPr>
                      <m:e>
                        <m:r>
                          <a:rPr lang="en-US" sz="2400" i="1" smtClean="0">
                            <a:latin typeface="Cambria Math"/>
                            <a:ea typeface="Cambria Math"/>
                          </a:rPr>
                          <m:t>𝜃</m:t>
                        </m:r>
                      </m:e>
                      <m:sub>
                        <m:r>
                          <a:rPr lang="en-US" sz="2400" b="0" i="1" smtClean="0">
                            <a:latin typeface="Cambria Math"/>
                            <a:ea typeface="Cambria Math"/>
                          </a:rPr>
                          <m:t>𝑣</m:t>
                        </m:r>
                      </m:sub>
                    </m:sSub>
                  </m:oMath>
                </a14:m>
                <a:r>
                  <a:rPr lang="en-US" sz="2400" dirty="0"/>
                  <a:t> randomly from a uniform distribution in an interval between 0 and 1.</a:t>
                </a:r>
              </a:p>
              <a:p>
                <a:pPr lvl="1"/>
                <a:r>
                  <a:rPr lang="en-US" sz="2400" dirty="0"/>
                  <a:t>In each discrete step, all nodes that were active in the previous step remain active</a:t>
                </a:r>
              </a:p>
              <a:p>
                <a:pPr lvl="1"/>
                <a:r>
                  <a:rPr lang="en-US" sz="2400" dirty="0"/>
                  <a:t>The nodes satisfying the following condition will be activated </a:t>
                </a:r>
              </a:p>
              <a:p>
                <a:pPr marL="457200" lvl="1"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a:rPr>
                            <m:t>𝑤</m:t>
                          </m:r>
                          <m:r>
                            <a:rPr lang="en-US" b="0" i="1" smtClean="0">
                              <a:latin typeface="Cambria Math"/>
                              <a:ea typeface="Cambria Math"/>
                            </a:rPr>
                            <m:t>∈</m:t>
                          </m:r>
                          <m:r>
                            <a:rPr lang="en-US" b="0" i="1" smtClean="0">
                              <a:latin typeface="Cambria Math"/>
                              <a:ea typeface="Cambria Math"/>
                            </a:rPr>
                            <m:t>𝑁</m:t>
                          </m:r>
                          <m:d>
                            <m:dPr>
                              <m:ctrlPr>
                                <a:rPr lang="en-US" b="0" i="1" smtClean="0">
                                  <a:latin typeface="Cambria Math" panose="02040503050406030204" pitchFamily="18" charset="0"/>
                                  <a:ea typeface="Cambria Math"/>
                                </a:rPr>
                              </m:ctrlPr>
                            </m:dPr>
                            <m:e>
                              <m:r>
                                <m:rPr>
                                  <m:brk m:alnAt="7"/>
                                </m:rPr>
                                <a:rPr lang="en-US" b="0" i="1" smtClean="0">
                                  <a:latin typeface="Cambria Math"/>
                                  <a:ea typeface="Cambria Math"/>
                                </a:rPr>
                                <m:t>𝑣</m:t>
                              </m:r>
                            </m:e>
                          </m:d>
                          <m:r>
                            <m:rPr>
                              <m:brk m:alnAt="7"/>
                            </m:rPr>
                            <a:rPr lang="en-US" b="0" i="1" smtClean="0">
                              <a:latin typeface="Cambria Math"/>
                              <a:ea typeface="Cambria Math"/>
                            </a:rPr>
                            <m:t>,</m:t>
                          </m:r>
                          <m:r>
                            <a:rPr lang="en-US" b="0" i="1" smtClean="0">
                              <a:latin typeface="Cambria Math"/>
                              <a:ea typeface="Cambria Math"/>
                            </a:rPr>
                            <m:t> </m:t>
                          </m:r>
                          <m:r>
                            <a:rPr lang="en-US" b="0" i="1" smtClean="0">
                              <a:latin typeface="Cambria Math"/>
                              <a:ea typeface="Cambria Math"/>
                            </a:rPr>
                            <m:t>𝑤</m:t>
                          </m:r>
                          <m:r>
                            <a:rPr lang="en-US" b="0" i="1" smtClean="0">
                              <a:latin typeface="Cambria Math"/>
                              <a:ea typeface="Cambria Math"/>
                            </a:rPr>
                            <m:t> </m:t>
                          </m:r>
                          <m:r>
                            <a:rPr lang="en-US" b="0" i="1" smtClean="0">
                              <a:latin typeface="Cambria Math"/>
                              <a:ea typeface="Cambria Math"/>
                            </a:rPr>
                            <m:t>𝑖𝑠</m:t>
                          </m:r>
                          <m:r>
                            <a:rPr lang="en-US" b="0" i="1" smtClean="0">
                              <a:latin typeface="Cambria Math"/>
                              <a:ea typeface="Cambria Math"/>
                            </a:rPr>
                            <m:t> </m:t>
                          </m:r>
                          <m:r>
                            <a:rPr lang="en-US" b="0" i="1" smtClean="0">
                              <a:latin typeface="Cambria Math"/>
                              <a:ea typeface="Cambria Math"/>
                            </a:rPr>
                            <m:t>𝑎𝑐𝑡𝑖𝑣𝑒</m:t>
                          </m:r>
                        </m:sub>
                        <m:sup/>
                        <m:e>
                          <m:r>
                            <a:rPr lang="en-US" b="0" i="1" smtClean="0">
                              <a:latin typeface="Cambria Math"/>
                            </a:rPr>
                            <m:t>𝑏</m:t>
                          </m:r>
                          <m:r>
                            <a:rPr lang="en-US" b="0" i="1" smtClean="0">
                              <a:latin typeface="Cambria Math"/>
                            </a:rPr>
                            <m:t>(</m:t>
                          </m:r>
                          <m:r>
                            <a:rPr lang="en-US" b="0" i="1" smtClean="0">
                              <a:latin typeface="Cambria Math"/>
                            </a:rPr>
                            <m:t>𝑤</m:t>
                          </m:r>
                          <m:r>
                            <a:rPr lang="en-US" b="0" i="1" smtClean="0">
                              <a:latin typeface="Cambria Math"/>
                            </a:rPr>
                            <m:t>,</m:t>
                          </m:r>
                          <m:r>
                            <a:rPr lang="en-US" b="0" i="1" smtClean="0">
                              <a:latin typeface="Cambria Math"/>
                            </a:rPr>
                            <m:t>𝑣</m:t>
                          </m:r>
                          <m:r>
                            <a:rPr lang="en-US" b="0" i="1" smtClean="0">
                              <a:latin typeface="Cambria Math"/>
                            </a:rPr>
                            <m:t>)</m:t>
                          </m:r>
                        </m:e>
                      </m:nary>
                      <m:r>
                        <a:rPr lang="en-US" i="1" smtClean="0">
                          <a:latin typeface="Cambria Math"/>
                          <a:ea typeface="Cambria Math"/>
                        </a:rPr>
                        <m:t>≥</m:t>
                      </m:r>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𝑣</m:t>
                          </m:r>
                        </m:sub>
                      </m:sSub>
                    </m:oMath>
                  </m:oMathPara>
                </a14:m>
                <a:endParaRPr lang="en-US" dirty="0"/>
              </a:p>
            </p:txBody>
          </p:sp>
        </mc:Choice>
        <mc:Fallback xmlns="">
          <p:sp>
            <p:nvSpPr>
              <p:cNvPr id="7" name="Content Placeholder 2">
                <a:extLst>
                  <a:ext uri="{FF2B5EF4-FFF2-40B4-BE49-F238E27FC236}">
                    <a16:creationId xmlns:a16="http://schemas.microsoft.com/office/drawing/2014/main" id="{3E278E87-37D9-44C9-9851-18C340BA820A}"/>
                  </a:ext>
                </a:extLst>
              </p:cNvPr>
              <p:cNvSpPr>
                <a:spLocks noGrp="1" noRot="1" noChangeAspect="1" noMove="1" noResize="1" noEditPoints="1" noAdjustHandles="1" noChangeArrowheads="1" noChangeShapeType="1" noTextEdit="1"/>
              </p:cNvSpPr>
              <p:nvPr>
                <p:ph idx="1"/>
              </p:nvPr>
            </p:nvSpPr>
            <p:spPr>
              <a:xfrm>
                <a:off x="941252" y="1143000"/>
                <a:ext cx="9885773" cy="5181600"/>
              </a:xfrm>
              <a:blipFill>
                <a:blip r:embed="rId4"/>
                <a:stretch>
                  <a:fillRect l="-801" t="-1529"/>
                </a:stretch>
              </a:blipFill>
            </p:spPr>
            <p:txBody>
              <a:bodyPr/>
              <a:lstStyle/>
              <a:p>
                <a:r>
                  <a:rPr lang="en-US">
                    <a:noFill/>
                  </a:rPr>
                  <a:t> </a:t>
                </a:r>
              </a:p>
            </p:txBody>
          </p:sp>
        </mc:Fallback>
      </mc:AlternateContent>
      <p:sp>
        <p:nvSpPr>
          <p:cNvPr id="2" name="灯片编号占位符 1">
            <a:extLst>
              <a:ext uri="{FF2B5EF4-FFF2-40B4-BE49-F238E27FC236}">
                <a16:creationId xmlns:a16="http://schemas.microsoft.com/office/drawing/2014/main" id="{1E12FF53-F5F8-4732-A8AB-6BE05182503F}"/>
              </a:ext>
            </a:extLst>
          </p:cNvPr>
          <p:cNvSpPr>
            <a:spLocks noGrp="1"/>
          </p:cNvSpPr>
          <p:nvPr>
            <p:ph type="sldNum" sz="quarter" idx="12"/>
          </p:nvPr>
        </p:nvSpPr>
        <p:spPr/>
        <p:txBody>
          <a:bodyPr/>
          <a:lstStyle/>
          <a:p>
            <a:fld id="{A2A4C435-CAFE-4904-AE06-866576AFAACA}" type="slidenum">
              <a:rPr lang="zh-CN" altLang="en-US" smtClean="0"/>
              <a:t>26</a:t>
            </a:fld>
            <a:endParaRPr lang="zh-CN" altLang="en-US"/>
          </a:p>
        </p:txBody>
      </p:sp>
    </p:spTree>
    <p:custDataLst>
      <p:tags r:id="rId1"/>
    </p:custDataLst>
    <p:extLst>
      <p:ext uri="{BB962C8B-B14F-4D97-AF65-F5344CB8AC3E}">
        <p14:creationId xmlns:p14="http://schemas.microsoft.com/office/powerpoint/2010/main" val="59965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0622D9F-4655-4920-878E-95D3E74766FD}"/>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ctangle 2">
            <a:extLst>
              <a:ext uri="{FF2B5EF4-FFF2-40B4-BE49-F238E27FC236}">
                <a16:creationId xmlns:a16="http://schemas.microsoft.com/office/drawing/2014/main" id="{B6D3516C-FF7F-446D-90C9-BE57E43C53BD}"/>
              </a:ext>
            </a:extLst>
          </p:cNvPr>
          <p:cNvSpPr>
            <a:spLocks noGrp="1" noChangeArrowheads="1"/>
          </p:cNvSpPr>
          <p:nvPr>
            <p:ph type="title"/>
          </p:nvPr>
        </p:nvSpPr>
        <p:spPr>
          <a:xfrm>
            <a:off x="933450" y="447675"/>
            <a:ext cx="9372600" cy="533400"/>
          </a:xfrm>
        </p:spPr>
        <p:txBody>
          <a:bodyPr>
            <a:noAutofit/>
          </a:bodyPr>
          <a:lstStyle/>
          <a:p>
            <a:r>
              <a:rPr lang="en-US" altLang="en-US" sz="3700" b="1" dirty="0">
                <a:solidFill>
                  <a:srgbClr val="255F82"/>
                </a:solidFill>
                <a:latin typeface="Bell MT" panose="02020503060305020303" pitchFamily="18" charset="0"/>
              </a:rPr>
              <a:t>Diffusion Process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D8F6C25-8194-48A1-9248-04BA7798FDBA}"/>
                  </a:ext>
                </a:extLst>
              </p:cNvPr>
              <p:cNvSpPr>
                <a:spLocks noGrp="1"/>
              </p:cNvSpPr>
              <p:nvPr>
                <p:ph idx="1"/>
              </p:nvPr>
            </p:nvSpPr>
            <p:spPr>
              <a:xfrm>
                <a:off x="1232800" y="1143000"/>
                <a:ext cx="8318500" cy="5181600"/>
              </a:xfrm>
            </p:spPr>
            <p:txBody>
              <a:bodyPr/>
              <a:lstStyle/>
              <a:p>
                <a:r>
                  <a:rPr lang="en-US" sz="2400" dirty="0"/>
                  <a:t>Assume </a:t>
                </a:r>
              </a:p>
              <a:p>
                <a:pPr lvl="1"/>
                <a:r>
                  <a:rPr lang="en-US" sz="2400" dirty="0"/>
                  <a:t>for any node </a:t>
                </a:r>
                <a14:m>
                  <m:oMath xmlns:m="http://schemas.openxmlformats.org/officeDocument/2006/math">
                    <m:r>
                      <a:rPr lang="en-US" sz="2400" b="0" i="1" smtClean="0">
                        <a:latin typeface="Cambria Math"/>
                      </a:rPr>
                      <m:t>𝑢</m:t>
                    </m:r>
                  </m:oMath>
                </a14:m>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a:ea typeface="Cambria Math"/>
                          </a:rPr>
                          <m:t>𝜃</m:t>
                        </m:r>
                      </m:e>
                      <m:sub>
                        <m:r>
                          <a:rPr lang="en-US" sz="2400" b="0" i="1" smtClean="0">
                            <a:latin typeface="Cambria Math"/>
                          </a:rPr>
                          <m:t>𝑢</m:t>
                        </m:r>
                      </m:sub>
                    </m:sSub>
                    <m:r>
                      <a:rPr lang="en-US" sz="2400" b="0" i="1" smtClean="0">
                        <a:latin typeface="Cambria Math"/>
                      </a:rPr>
                      <m:t>=0.5</m:t>
                    </m:r>
                  </m:oMath>
                </a14:m>
                <a:endParaRPr lang="en-US" sz="2400" dirty="0"/>
              </a:p>
              <a:p>
                <a:pPr lvl="1"/>
                <a:r>
                  <a:rPr lang="en-US" sz="2400" dirty="0"/>
                  <a:t>for any edge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a:rPr>
                          <m:t>𝑢</m:t>
                        </m:r>
                        <m:r>
                          <a:rPr lang="en-US" sz="2400" b="0" i="1" smtClean="0">
                            <a:latin typeface="Cambria Math"/>
                          </a:rPr>
                          <m:t>,</m:t>
                        </m:r>
                        <m:r>
                          <a:rPr lang="en-US" sz="2400" b="0" i="1" smtClean="0">
                            <a:latin typeface="Cambria Math"/>
                          </a:rPr>
                          <m:t>𝑣</m:t>
                        </m:r>
                      </m:e>
                    </m:d>
                    <m:r>
                      <a:rPr lang="en-US" sz="2400" b="0" i="1" smtClean="0">
                        <a:latin typeface="Cambria Math"/>
                      </a:rPr>
                      <m:t>,</m:t>
                    </m:r>
                  </m:oMath>
                </a14:m>
                <a:r>
                  <a:rPr lang="en-US" sz="2400" dirty="0"/>
                  <a:t> </a:t>
                </a:r>
                <a14:m>
                  <m:oMath xmlns:m="http://schemas.openxmlformats.org/officeDocument/2006/math">
                    <m:r>
                      <a:rPr lang="en-US" sz="2400" b="0" i="1" smtClean="0">
                        <a:latin typeface="Cambria Math"/>
                      </a:rPr>
                      <m:t>𝑏</m:t>
                    </m:r>
                    <m:d>
                      <m:dPr>
                        <m:ctrlPr>
                          <a:rPr lang="en-US" sz="2400" b="0" i="1" smtClean="0">
                            <a:latin typeface="Cambria Math" panose="02040503050406030204" pitchFamily="18" charset="0"/>
                          </a:rPr>
                        </m:ctrlPr>
                      </m:dPr>
                      <m:e>
                        <m:r>
                          <a:rPr lang="en-US" sz="2400" b="0" i="1" smtClean="0">
                            <a:latin typeface="Cambria Math"/>
                          </a:rPr>
                          <m:t>𝑢</m:t>
                        </m:r>
                        <m:r>
                          <a:rPr lang="en-US" sz="2400" b="0" i="1" smtClean="0">
                            <a:latin typeface="Cambria Math"/>
                          </a:rPr>
                          <m:t>,</m:t>
                        </m:r>
                        <m:r>
                          <a:rPr lang="en-US" sz="2400" b="0" i="1" smtClean="0">
                            <a:latin typeface="Cambria Math"/>
                          </a:rPr>
                          <m:t>𝑣</m:t>
                        </m:r>
                      </m:e>
                    </m:d>
                    <m:r>
                      <a:rPr lang="en-US" sz="2400" b="0" i="1" smtClean="0">
                        <a:latin typeface="Cambria Math"/>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a:rPr>
                          <m:t>𝑑</m:t>
                        </m:r>
                        <m:r>
                          <a:rPr lang="en-US" sz="2400" b="0" i="1" smtClean="0">
                            <a:latin typeface="Cambria Math"/>
                          </a:rPr>
                          <m:t>(</m:t>
                        </m:r>
                        <m:r>
                          <a:rPr lang="en-US" sz="2400" b="0" i="1" smtClean="0">
                            <a:latin typeface="Cambria Math"/>
                          </a:rPr>
                          <m:t>𝑣</m:t>
                        </m:r>
                        <m:r>
                          <a:rPr lang="en-US" sz="2400" b="0" i="1" smtClean="0">
                            <a:latin typeface="Cambria Math"/>
                          </a:rPr>
                          <m:t>)</m:t>
                        </m:r>
                      </m:den>
                    </m:f>
                  </m:oMath>
                </a14:m>
                <a:r>
                  <a:rPr lang="en-US" sz="2400" dirty="0"/>
                  <a:t> </a:t>
                </a:r>
                <a:endParaRPr lang="en-US" dirty="0"/>
              </a:p>
            </p:txBody>
          </p:sp>
        </mc:Choice>
        <mc:Fallback xmlns="">
          <p:sp>
            <p:nvSpPr>
              <p:cNvPr id="4" name="Content Placeholder 2">
                <a:extLst>
                  <a:ext uri="{FF2B5EF4-FFF2-40B4-BE49-F238E27FC236}">
                    <a16:creationId xmlns:a16="http://schemas.microsoft.com/office/drawing/2014/main" id="{5D8F6C25-8194-48A1-9248-04BA7798FDBA}"/>
                  </a:ext>
                </a:extLst>
              </p:cNvPr>
              <p:cNvSpPr>
                <a:spLocks noGrp="1" noRot="1" noChangeAspect="1" noMove="1" noResize="1" noEditPoints="1" noAdjustHandles="1" noChangeArrowheads="1" noChangeShapeType="1" noTextEdit="1"/>
              </p:cNvSpPr>
              <p:nvPr>
                <p:ph idx="1"/>
              </p:nvPr>
            </p:nvSpPr>
            <p:spPr>
              <a:xfrm>
                <a:off x="1232800" y="1143000"/>
                <a:ext cx="8318500" cy="5181600"/>
              </a:xfrm>
              <a:blipFill>
                <a:blip r:embed="rId4"/>
                <a:stretch>
                  <a:fillRect l="-952" t="-1529"/>
                </a:stretch>
              </a:blipFill>
            </p:spPr>
            <p:txBody>
              <a:bodyPr/>
              <a:lstStyle/>
              <a:p>
                <a:r>
                  <a:rPr lang="en-US">
                    <a:noFill/>
                  </a:rPr>
                  <a:t> </a:t>
                </a:r>
              </a:p>
            </p:txBody>
          </p:sp>
        </mc:Fallback>
      </mc:AlternateContent>
      <p:pic>
        <p:nvPicPr>
          <p:cNvPr id="6" name="Picture 2">
            <a:extLst>
              <a:ext uri="{FF2B5EF4-FFF2-40B4-BE49-F238E27FC236}">
                <a16:creationId xmlns:a16="http://schemas.microsoft.com/office/drawing/2014/main" id="{CAD8E2E9-C1A1-46BD-9699-DDF1BC502766}"/>
              </a:ext>
            </a:extLst>
          </p:cNvP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915981" y="2743200"/>
            <a:ext cx="2845676" cy="18288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id="{1D67E26B-2988-4B0A-AAAF-B02C8158DAB4}"/>
              </a:ext>
            </a:extLst>
          </p:cNvP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963981" y="2743200"/>
            <a:ext cx="2885888" cy="1828800"/>
          </a:xfrm>
          <a:prstGeom prst="rect">
            <a:avLst/>
          </a:prstGeom>
          <a:noFill/>
          <a:ln w="9525">
            <a:noFill/>
            <a:miter lim="800000"/>
            <a:headEnd/>
            <a:tailEnd/>
          </a:ln>
        </p:spPr>
      </p:pic>
      <p:pic>
        <p:nvPicPr>
          <p:cNvPr id="8" name="Picture 5">
            <a:extLst>
              <a:ext uri="{FF2B5EF4-FFF2-40B4-BE49-F238E27FC236}">
                <a16:creationId xmlns:a16="http://schemas.microsoft.com/office/drawing/2014/main" id="{EDABD9F0-742F-482F-97EB-2D867404CFCC}"/>
              </a:ext>
            </a:extLst>
          </p:cNvP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7011981" y="2743200"/>
            <a:ext cx="2817447" cy="1828800"/>
          </a:xfrm>
          <a:prstGeom prst="rect">
            <a:avLst/>
          </a:prstGeom>
          <a:noFill/>
          <a:ln w="9525">
            <a:noFill/>
            <a:miter lim="800000"/>
            <a:headEnd/>
            <a:tailEnd/>
          </a:ln>
        </p:spPr>
      </p:pic>
      <p:pic>
        <p:nvPicPr>
          <p:cNvPr id="9" name="Picture 6">
            <a:extLst>
              <a:ext uri="{FF2B5EF4-FFF2-40B4-BE49-F238E27FC236}">
                <a16:creationId xmlns:a16="http://schemas.microsoft.com/office/drawing/2014/main" id="{2CFB7698-BDA8-4DC9-839B-4EA2DD5D2B3F}"/>
              </a:ext>
            </a:extLst>
          </p:cNvPr>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957690" y="4592097"/>
            <a:ext cx="2835747" cy="1832812"/>
          </a:xfrm>
          <a:prstGeom prst="rect">
            <a:avLst/>
          </a:prstGeom>
          <a:noFill/>
          <a:ln w="9525">
            <a:noFill/>
            <a:miter lim="800000"/>
            <a:headEnd/>
            <a:tailEnd/>
          </a:ln>
        </p:spPr>
      </p:pic>
      <p:pic>
        <p:nvPicPr>
          <p:cNvPr id="10" name="Picture 7">
            <a:extLst>
              <a:ext uri="{FF2B5EF4-FFF2-40B4-BE49-F238E27FC236}">
                <a16:creationId xmlns:a16="http://schemas.microsoft.com/office/drawing/2014/main" id="{ED77A9A7-E238-44F3-AF43-5D17D6AEA821}"/>
              </a:ext>
            </a:extLst>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6993837" y="4572000"/>
            <a:ext cx="2895600" cy="1852069"/>
          </a:xfrm>
          <a:prstGeom prst="rect">
            <a:avLst/>
          </a:prstGeom>
          <a:noFill/>
          <a:ln w="9525">
            <a:noFill/>
            <a:miter lim="800000"/>
            <a:headEnd/>
            <a:tailEnd/>
          </a:ln>
        </p:spPr>
      </p:pic>
      <p:sp>
        <p:nvSpPr>
          <p:cNvPr id="11" name="Oval 9">
            <a:extLst>
              <a:ext uri="{FF2B5EF4-FFF2-40B4-BE49-F238E27FC236}">
                <a16:creationId xmlns:a16="http://schemas.microsoft.com/office/drawing/2014/main" id="{19A68652-3AC0-4A4A-ACF6-B779E7DD9E65}"/>
              </a:ext>
            </a:extLst>
          </p:cNvPr>
          <p:cNvSpPr/>
          <p:nvPr/>
        </p:nvSpPr>
        <p:spPr bwMode="auto">
          <a:xfrm>
            <a:off x="2477637" y="5166000"/>
            <a:ext cx="274320" cy="27432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p:txBody>
      </p:sp>
      <p:sp>
        <p:nvSpPr>
          <p:cNvPr id="12" name="TextBox 10">
            <a:extLst>
              <a:ext uri="{FF2B5EF4-FFF2-40B4-BE49-F238E27FC236}">
                <a16:creationId xmlns:a16="http://schemas.microsoft.com/office/drawing/2014/main" id="{1893B8B7-3811-4B18-A8BA-5677E8AA836D}"/>
              </a:ext>
            </a:extLst>
          </p:cNvPr>
          <p:cNvSpPr txBox="1"/>
          <p:nvPr/>
        </p:nvSpPr>
        <p:spPr>
          <a:xfrm>
            <a:off x="2375563" y="5178623"/>
            <a:ext cx="503474" cy="307777"/>
          </a:xfrm>
          <a:prstGeom prst="rect">
            <a:avLst/>
          </a:prstGeom>
          <a:noFill/>
        </p:spPr>
        <p:txBody>
          <a:bodyPr wrap="square" rtlCol="0">
            <a:spAutoFit/>
          </a:bodyPr>
          <a:lstStyle/>
          <a:p>
            <a:r>
              <a:rPr lang="en-US" dirty="0"/>
              <a:t>  </a:t>
            </a:r>
            <a:r>
              <a:rPr lang="en-US" dirty="0">
                <a:latin typeface="Arial Narrow" pitchFamily="34" charset="0"/>
                <a:cs typeface="Times New Roman" pitchFamily="18" charset="0"/>
              </a:rPr>
              <a:t>1</a:t>
            </a:r>
          </a:p>
        </p:txBody>
      </p:sp>
      <p:pic>
        <p:nvPicPr>
          <p:cNvPr id="13" name="Picture 11">
            <a:extLst>
              <a:ext uri="{FF2B5EF4-FFF2-40B4-BE49-F238E27FC236}">
                <a16:creationId xmlns:a16="http://schemas.microsoft.com/office/drawing/2014/main" id="{ABF80097-9842-49A2-8393-23BE44D2221F}"/>
              </a:ext>
            </a:extLst>
          </p:cNvPr>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929490" y="4572000"/>
            <a:ext cx="2835747" cy="1832812"/>
          </a:xfrm>
          <a:prstGeom prst="rect">
            <a:avLst/>
          </a:prstGeom>
          <a:noFill/>
          <a:ln w="9525">
            <a:noFill/>
            <a:miter lim="800000"/>
            <a:headEnd/>
            <a:tailEnd/>
          </a:ln>
        </p:spPr>
      </p:pic>
      <p:sp>
        <p:nvSpPr>
          <p:cNvPr id="14" name="Oval 12">
            <a:extLst>
              <a:ext uri="{FF2B5EF4-FFF2-40B4-BE49-F238E27FC236}">
                <a16:creationId xmlns:a16="http://schemas.microsoft.com/office/drawing/2014/main" id="{D8663216-8ECC-4F8C-BBFB-D7DAB9EE5FEB}"/>
              </a:ext>
            </a:extLst>
          </p:cNvPr>
          <p:cNvSpPr/>
          <p:nvPr/>
        </p:nvSpPr>
        <p:spPr bwMode="auto">
          <a:xfrm>
            <a:off x="4707837" y="4602480"/>
            <a:ext cx="274320" cy="27432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charset="0"/>
            </a:endParaRPr>
          </a:p>
        </p:txBody>
      </p:sp>
      <p:sp>
        <p:nvSpPr>
          <p:cNvPr id="15" name="TextBox 13">
            <a:extLst>
              <a:ext uri="{FF2B5EF4-FFF2-40B4-BE49-F238E27FC236}">
                <a16:creationId xmlns:a16="http://schemas.microsoft.com/office/drawing/2014/main" id="{4BCBC4D6-FD63-482A-ADF7-8C9A034DEF55}"/>
              </a:ext>
            </a:extLst>
          </p:cNvPr>
          <p:cNvSpPr txBox="1"/>
          <p:nvPr/>
        </p:nvSpPr>
        <p:spPr>
          <a:xfrm>
            <a:off x="4631637" y="4602480"/>
            <a:ext cx="503474" cy="307777"/>
          </a:xfrm>
          <a:prstGeom prst="rect">
            <a:avLst/>
          </a:prstGeom>
          <a:noFill/>
        </p:spPr>
        <p:txBody>
          <a:bodyPr wrap="square" rtlCol="0">
            <a:spAutoFit/>
          </a:bodyPr>
          <a:lstStyle/>
          <a:p>
            <a:r>
              <a:rPr lang="en-US" dirty="0"/>
              <a:t>  </a:t>
            </a:r>
            <a:r>
              <a:rPr lang="en-US" dirty="0">
                <a:latin typeface="+mn-lt"/>
                <a:cs typeface="Times New Roman" pitchFamily="18" charset="0"/>
              </a:rPr>
              <a:t>7</a:t>
            </a:r>
          </a:p>
        </p:txBody>
      </p:sp>
      <p:sp>
        <p:nvSpPr>
          <p:cNvPr id="16" name="TextBox 14">
            <a:extLst>
              <a:ext uri="{FF2B5EF4-FFF2-40B4-BE49-F238E27FC236}">
                <a16:creationId xmlns:a16="http://schemas.microsoft.com/office/drawing/2014/main" id="{9B10AC08-747B-4D75-8909-BBD90D93087F}"/>
              </a:ext>
            </a:extLst>
          </p:cNvPr>
          <p:cNvSpPr txBox="1"/>
          <p:nvPr/>
        </p:nvSpPr>
        <p:spPr>
          <a:xfrm>
            <a:off x="5393637" y="6000690"/>
            <a:ext cx="990600" cy="400110"/>
          </a:xfrm>
          <a:prstGeom prst="rect">
            <a:avLst/>
          </a:prstGeom>
          <a:solidFill>
            <a:schemeClr val="bg1"/>
          </a:solidFill>
        </p:spPr>
        <p:txBody>
          <a:bodyPr wrap="square" rtlCol="0">
            <a:spAutoFit/>
          </a:bodyPr>
          <a:lstStyle/>
          <a:p>
            <a:r>
              <a:rPr lang="en-US" sz="2000" b="0" dirty="0">
                <a:latin typeface="+mn-lt"/>
                <a:cs typeface="BrowalliaUPC" pitchFamily="34" charset="-34"/>
              </a:rPr>
              <a:t>4</a:t>
            </a:r>
            <a:endParaRPr lang="en-US" sz="1100" b="0" dirty="0">
              <a:latin typeface="+mn-lt"/>
              <a:cs typeface="BrowalliaUPC" pitchFamily="34" charset="-34"/>
            </a:endParaRPr>
          </a:p>
        </p:txBody>
      </p:sp>
      <p:sp>
        <p:nvSpPr>
          <p:cNvPr id="2" name="灯片编号占位符 1">
            <a:extLst>
              <a:ext uri="{FF2B5EF4-FFF2-40B4-BE49-F238E27FC236}">
                <a16:creationId xmlns:a16="http://schemas.microsoft.com/office/drawing/2014/main" id="{54F981AF-D4D5-403E-AB49-B8AAF5A3C251}"/>
              </a:ext>
            </a:extLst>
          </p:cNvPr>
          <p:cNvSpPr>
            <a:spLocks noGrp="1"/>
          </p:cNvSpPr>
          <p:nvPr>
            <p:ph type="sldNum" sz="quarter" idx="12"/>
          </p:nvPr>
        </p:nvSpPr>
        <p:spPr/>
        <p:txBody>
          <a:bodyPr/>
          <a:lstStyle/>
          <a:p>
            <a:fld id="{A2A4C435-CAFE-4904-AE06-866576AFAACA}"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134474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25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25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250"/>
                                        <p:tgtEl>
                                          <p:spTgt spid="9"/>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250"/>
                                        <p:tgtEl>
                                          <p:spTgt spid="13"/>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linds(horizontal)">
                                      <p:cBhvr>
                                        <p:cTn id="41"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animBg="1"/>
      <p:bldP spid="15" grpId="0"/>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0622D9F-4655-4920-878E-95D3E74766FD}"/>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ctangle 2">
            <a:extLst>
              <a:ext uri="{FF2B5EF4-FFF2-40B4-BE49-F238E27FC236}">
                <a16:creationId xmlns:a16="http://schemas.microsoft.com/office/drawing/2014/main" id="{B6D3516C-FF7F-446D-90C9-BE57E43C53BD}"/>
              </a:ext>
            </a:extLst>
          </p:cNvPr>
          <p:cNvSpPr>
            <a:spLocks noGrp="1" noChangeArrowheads="1"/>
          </p:cNvSpPr>
          <p:nvPr>
            <p:ph type="title"/>
          </p:nvPr>
        </p:nvSpPr>
        <p:spPr>
          <a:xfrm>
            <a:off x="933450" y="447675"/>
            <a:ext cx="9372600" cy="533400"/>
          </a:xfrm>
        </p:spPr>
        <p:txBody>
          <a:bodyPr>
            <a:noAutofit/>
          </a:bodyPr>
          <a:lstStyle/>
          <a:p>
            <a:r>
              <a:rPr lang="en-US" altLang="en-US" sz="3700" b="1" dirty="0">
                <a:solidFill>
                  <a:srgbClr val="255F82"/>
                </a:solidFill>
                <a:latin typeface="Bell MT" panose="02020503060305020303" pitchFamily="18" charset="0"/>
              </a:rPr>
              <a:t>Independent Cascade Model</a:t>
            </a:r>
          </a:p>
        </p:txBody>
      </p:sp>
      <p:sp>
        <p:nvSpPr>
          <p:cNvPr id="4" name="Content Placeholder 2">
            <a:extLst>
              <a:ext uri="{FF2B5EF4-FFF2-40B4-BE49-F238E27FC236}">
                <a16:creationId xmlns:a16="http://schemas.microsoft.com/office/drawing/2014/main" id="{B3A31779-C581-4AFD-96B2-33A53E80F0D7}"/>
              </a:ext>
            </a:extLst>
          </p:cNvPr>
          <p:cNvSpPr>
            <a:spLocks noGrp="1"/>
          </p:cNvSpPr>
          <p:nvPr>
            <p:ph idx="1"/>
          </p:nvPr>
        </p:nvSpPr>
        <p:spPr>
          <a:xfrm>
            <a:off x="924339" y="1066800"/>
            <a:ext cx="10936357" cy="5181600"/>
          </a:xfrm>
        </p:spPr>
        <p:txBody>
          <a:bodyPr/>
          <a:lstStyle/>
          <a:p>
            <a:r>
              <a:rPr lang="en-US" sz="2400" dirty="0"/>
              <a:t>A node </a:t>
            </a:r>
            <a:r>
              <a:rPr lang="en-US" sz="2400" i="1" dirty="0"/>
              <a:t>w, </a:t>
            </a:r>
            <a:r>
              <a:rPr lang="en-US" sz="2400" dirty="0"/>
              <a:t>once activated at step </a:t>
            </a:r>
            <a:r>
              <a:rPr lang="en-US" sz="2400" i="1" dirty="0"/>
              <a:t>t</a:t>
            </a:r>
            <a:r>
              <a:rPr lang="en-US" sz="2400" dirty="0"/>
              <a:t> , has one chance to activate each of its neighbors </a:t>
            </a:r>
            <a:r>
              <a:rPr lang="en-US" sz="2400" dirty="0">
                <a:solidFill>
                  <a:srgbClr val="FF0000"/>
                </a:solidFill>
              </a:rPr>
              <a:t>randomly</a:t>
            </a:r>
          </a:p>
          <a:p>
            <a:pPr lvl="1"/>
            <a:r>
              <a:rPr lang="en-US" sz="2400" dirty="0"/>
              <a:t>For a neighboring node (say, </a:t>
            </a:r>
            <a:r>
              <a:rPr lang="en-US" sz="2400" i="1" dirty="0"/>
              <a:t>v), </a:t>
            </a:r>
            <a:r>
              <a:rPr lang="en-US" sz="2400" dirty="0"/>
              <a:t>the activation succeeds with probability </a:t>
            </a:r>
            <a:r>
              <a:rPr lang="en-US" sz="2400" i="1" dirty="0" err="1"/>
              <a:t>p</a:t>
            </a:r>
            <a:r>
              <a:rPr lang="en-US" sz="2000" i="1" baseline="-25000" dirty="0" err="1"/>
              <a:t>w,v</a:t>
            </a:r>
            <a:r>
              <a:rPr lang="en-US" sz="2000" i="1" baseline="-25000" dirty="0"/>
              <a:t> </a:t>
            </a:r>
            <a:r>
              <a:rPr lang="en-US" sz="2400" dirty="0"/>
              <a:t>(e.g. </a:t>
            </a:r>
            <a:r>
              <a:rPr lang="en-US" sz="2400" i="1" dirty="0"/>
              <a:t>p</a:t>
            </a:r>
            <a:r>
              <a:rPr lang="en-US" sz="2400" dirty="0"/>
              <a:t> = 0.5</a:t>
            </a:r>
            <a:r>
              <a:rPr lang="en-US" sz="2400" i="1" dirty="0"/>
              <a:t>)</a:t>
            </a:r>
          </a:p>
          <a:p>
            <a:pPr lvl="1"/>
            <a:endParaRPr lang="en-US" sz="2400" baseline="-25000" dirty="0"/>
          </a:p>
          <a:p>
            <a:r>
              <a:rPr lang="en-US" sz="2400" dirty="0"/>
              <a:t>If the activation succeeds, then </a:t>
            </a:r>
            <a:r>
              <a:rPr lang="en-US" sz="2400" i="1" dirty="0"/>
              <a:t>v</a:t>
            </a:r>
            <a:r>
              <a:rPr lang="en-US" sz="2400" dirty="0"/>
              <a:t> will become active at step</a:t>
            </a:r>
            <a:r>
              <a:rPr lang="en-US" sz="2400" i="1" dirty="0"/>
              <a:t> t + 1</a:t>
            </a:r>
          </a:p>
          <a:p>
            <a:endParaRPr lang="en-US" sz="1600" dirty="0"/>
          </a:p>
          <a:p>
            <a:r>
              <a:rPr lang="en-US" sz="2400" dirty="0"/>
              <a:t>In the subsequent rounds, </a:t>
            </a:r>
            <a:r>
              <a:rPr lang="en-US" sz="2400" i="1" dirty="0"/>
              <a:t>w </a:t>
            </a:r>
            <a:r>
              <a:rPr lang="en-US" sz="2400" dirty="0"/>
              <a:t>will not attempt to activate </a:t>
            </a:r>
            <a:r>
              <a:rPr lang="en-US" sz="2400" i="1" dirty="0"/>
              <a:t>v </a:t>
            </a:r>
            <a:r>
              <a:rPr lang="en-US" sz="2400" dirty="0"/>
              <a:t>anymore. </a:t>
            </a:r>
          </a:p>
          <a:p>
            <a:endParaRPr lang="en-US" sz="1600" i="1" dirty="0"/>
          </a:p>
          <a:p>
            <a:r>
              <a:rPr lang="en-US" sz="2400" dirty="0"/>
              <a:t>The diffusion process, starts with an initial activated set of nodes, then continues until no further activation is possible</a:t>
            </a:r>
          </a:p>
        </p:txBody>
      </p:sp>
      <p:sp>
        <p:nvSpPr>
          <p:cNvPr id="2" name="灯片编号占位符 1">
            <a:extLst>
              <a:ext uri="{FF2B5EF4-FFF2-40B4-BE49-F238E27FC236}">
                <a16:creationId xmlns:a16="http://schemas.microsoft.com/office/drawing/2014/main" id="{8FD6C189-6572-477D-93D9-25953C7C7234}"/>
              </a:ext>
            </a:extLst>
          </p:cNvPr>
          <p:cNvSpPr>
            <a:spLocks noGrp="1"/>
          </p:cNvSpPr>
          <p:nvPr>
            <p:ph type="sldNum" sz="quarter" idx="12"/>
          </p:nvPr>
        </p:nvSpPr>
        <p:spPr/>
        <p:txBody>
          <a:bodyPr/>
          <a:lstStyle/>
          <a:p>
            <a:fld id="{A2A4C435-CAFE-4904-AE06-866576AFAACA}" type="slidenum">
              <a:rPr lang="zh-CN" altLang="en-US" smtClean="0"/>
              <a:t>28</a:t>
            </a:fld>
            <a:endParaRPr lang="zh-CN" altLang="en-US"/>
          </a:p>
        </p:txBody>
      </p:sp>
    </p:spTree>
    <p:custDataLst>
      <p:tags r:id="rId1"/>
    </p:custDataLst>
    <p:extLst>
      <p:ext uri="{BB962C8B-B14F-4D97-AF65-F5344CB8AC3E}">
        <p14:creationId xmlns:p14="http://schemas.microsoft.com/office/powerpoint/2010/main" val="2623096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0622D9F-4655-4920-878E-95D3E74766FD}"/>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ctangle 2">
            <a:extLst>
              <a:ext uri="{FF2B5EF4-FFF2-40B4-BE49-F238E27FC236}">
                <a16:creationId xmlns:a16="http://schemas.microsoft.com/office/drawing/2014/main" id="{B6D3516C-FF7F-446D-90C9-BE57E43C53BD}"/>
              </a:ext>
            </a:extLst>
          </p:cNvPr>
          <p:cNvSpPr>
            <a:spLocks noGrp="1" noChangeArrowheads="1"/>
          </p:cNvSpPr>
          <p:nvPr>
            <p:ph type="title"/>
          </p:nvPr>
        </p:nvSpPr>
        <p:spPr>
          <a:xfrm>
            <a:off x="933450" y="447675"/>
            <a:ext cx="9372600" cy="533400"/>
          </a:xfrm>
        </p:spPr>
        <p:txBody>
          <a:bodyPr>
            <a:noAutofit/>
          </a:bodyPr>
          <a:lstStyle/>
          <a:p>
            <a:r>
              <a:rPr lang="en-US" altLang="en-US" sz="3700" b="1" dirty="0">
                <a:solidFill>
                  <a:srgbClr val="255F82"/>
                </a:solidFill>
                <a:latin typeface="Bell MT" panose="02020503060305020303" pitchFamily="18" charset="0"/>
              </a:rPr>
              <a:t>How does the Influence Spread?</a:t>
            </a:r>
          </a:p>
        </p:txBody>
      </p:sp>
      <p:sp>
        <p:nvSpPr>
          <p:cNvPr id="4" name="Content Placeholder 2">
            <a:extLst>
              <a:ext uri="{FF2B5EF4-FFF2-40B4-BE49-F238E27FC236}">
                <a16:creationId xmlns:a16="http://schemas.microsoft.com/office/drawing/2014/main" id="{B4B350AE-47EA-459E-87F0-53F244C25AEE}"/>
              </a:ext>
            </a:extLst>
          </p:cNvPr>
          <p:cNvSpPr>
            <a:spLocks noGrp="1"/>
          </p:cNvSpPr>
          <p:nvPr>
            <p:ph idx="1"/>
          </p:nvPr>
        </p:nvSpPr>
        <p:spPr>
          <a:xfrm>
            <a:off x="1193040" y="930968"/>
            <a:ext cx="8318500" cy="5181600"/>
          </a:xfrm>
        </p:spPr>
        <p:txBody>
          <a:bodyPr/>
          <a:lstStyle/>
          <a:p>
            <a:endParaRPr lang="en-US" dirty="0"/>
          </a:p>
        </p:txBody>
      </p:sp>
      <p:pic>
        <p:nvPicPr>
          <p:cNvPr id="6" name="Picture 2">
            <a:extLst>
              <a:ext uri="{FF2B5EF4-FFF2-40B4-BE49-F238E27FC236}">
                <a16:creationId xmlns:a16="http://schemas.microsoft.com/office/drawing/2014/main" id="{25501023-D0EA-415C-B123-DF5501A0ABED}"/>
              </a:ext>
            </a:extLst>
          </p:cNvP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934277" y="1159568"/>
            <a:ext cx="2890941" cy="18288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8670DB77-68D4-4634-953A-4AFE69EF860C}"/>
              </a:ext>
            </a:extLst>
          </p:cNvP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982277" y="1159568"/>
            <a:ext cx="2908356" cy="1828800"/>
          </a:xfrm>
          <a:prstGeom prst="rect">
            <a:avLst/>
          </a:prstGeom>
          <a:noFill/>
          <a:ln w="9525">
            <a:noFill/>
            <a:miter lim="800000"/>
            <a:headEnd/>
            <a:tailEnd/>
          </a:ln>
        </p:spPr>
      </p:pic>
      <p:pic>
        <p:nvPicPr>
          <p:cNvPr id="8" name="Picture 4">
            <a:extLst>
              <a:ext uri="{FF2B5EF4-FFF2-40B4-BE49-F238E27FC236}">
                <a16:creationId xmlns:a16="http://schemas.microsoft.com/office/drawing/2014/main" id="{175CFECF-7C05-452A-BA68-BC1F2442936E}"/>
              </a:ext>
            </a:extLst>
          </p:cNvP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066880" y="1159568"/>
            <a:ext cx="2858997" cy="1828800"/>
          </a:xfrm>
          <a:prstGeom prst="rect">
            <a:avLst/>
          </a:prstGeom>
          <a:noFill/>
          <a:ln w="9525">
            <a:noFill/>
            <a:miter lim="800000"/>
            <a:headEnd/>
            <a:tailEnd/>
          </a:ln>
        </p:spPr>
      </p:pic>
      <p:pic>
        <p:nvPicPr>
          <p:cNvPr id="9" name="Picture 5">
            <a:extLst>
              <a:ext uri="{FF2B5EF4-FFF2-40B4-BE49-F238E27FC236}">
                <a16:creationId xmlns:a16="http://schemas.microsoft.com/office/drawing/2014/main" id="{04A3CE79-2EE3-481E-A829-CDCE41CC3A02}"/>
              </a:ext>
            </a:extLst>
          </p:cNvP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77819" y="3521768"/>
            <a:ext cx="2774462" cy="1828800"/>
          </a:xfrm>
          <a:prstGeom prst="rect">
            <a:avLst/>
          </a:prstGeom>
          <a:noFill/>
          <a:ln w="9525">
            <a:noFill/>
            <a:miter lim="800000"/>
            <a:headEnd/>
            <a:tailEnd/>
          </a:ln>
        </p:spPr>
      </p:pic>
      <p:pic>
        <p:nvPicPr>
          <p:cNvPr id="10" name="Picture 6">
            <a:extLst>
              <a:ext uri="{FF2B5EF4-FFF2-40B4-BE49-F238E27FC236}">
                <a16:creationId xmlns:a16="http://schemas.microsoft.com/office/drawing/2014/main" id="{4444E51C-6DCE-4B00-9477-231A6150AC02}"/>
              </a:ext>
            </a:extLst>
          </p:cNvPr>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022189" y="3521768"/>
            <a:ext cx="2781620" cy="1828800"/>
          </a:xfrm>
          <a:prstGeom prst="rect">
            <a:avLst/>
          </a:prstGeom>
          <a:noFill/>
          <a:ln w="9525">
            <a:noFill/>
            <a:miter lim="800000"/>
            <a:headEnd/>
            <a:tailEnd/>
          </a:ln>
        </p:spPr>
      </p:pic>
      <p:pic>
        <p:nvPicPr>
          <p:cNvPr id="11" name="Picture 7">
            <a:extLst>
              <a:ext uri="{FF2B5EF4-FFF2-40B4-BE49-F238E27FC236}">
                <a16:creationId xmlns:a16="http://schemas.microsoft.com/office/drawing/2014/main" id="{A4DCE027-E505-436B-9DA9-9F0638EFC355}"/>
              </a:ext>
            </a:extLst>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7079074" y="3521768"/>
            <a:ext cx="2814145" cy="1828800"/>
          </a:xfrm>
          <a:prstGeom prst="rect">
            <a:avLst/>
          </a:prstGeom>
          <a:noFill/>
          <a:ln w="9525">
            <a:noFill/>
            <a:miter lim="800000"/>
            <a:headEnd/>
            <a:tailEnd/>
          </a:ln>
        </p:spPr>
      </p:pic>
      <p:sp>
        <p:nvSpPr>
          <p:cNvPr id="12" name="TextBox 3">
            <a:extLst>
              <a:ext uri="{FF2B5EF4-FFF2-40B4-BE49-F238E27FC236}">
                <a16:creationId xmlns:a16="http://schemas.microsoft.com/office/drawing/2014/main" id="{A9CC87CF-A546-4833-B916-91D051D38DED}"/>
              </a:ext>
            </a:extLst>
          </p:cNvPr>
          <p:cNvSpPr txBox="1"/>
          <p:nvPr/>
        </p:nvSpPr>
        <p:spPr>
          <a:xfrm>
            <a:off x="1467677" y="5502968"/>
            <a:ext cx="3505200" cy="738664"/>
          </a:xfrm>
          <a:prstGeom prst="rect">
            <a:avLst/>
          </a:prstGeom>
          <a:noFill/>
        </p:spPr>
        <p:txBody>
          <a:bodyPr wrap="square" rtlCol="0">
            <a:spAutoFit/>
          </a:bodyPr>
          <a:lstStyle/>
          <a:p>
            <a:r>
              <a:rPr lang="en-US" dirty="0"/>
              <a:t>Green node: active</a:t>
            </a:r>
          </a:p>
          <a:p>
            <a:r>
              <a:rPr lang="en-US" dirty="0"/>
              <a:t>Yellow node:  activated successfully</a:t>
            </a:r>
          </a:p>
          <a:p>
            <a:r>
              <a:rPr lang="en-US" dirty="0"/>
              <a:t>Red node: failed to be activated</a:t>
            </a:r>
          </a:p>
        </p:txBody>
      </p:sp>
      <p:sp>
        <p:nvSpPr>
          <p:cNvPr id="2" name="灯片编号占位符 1">
            <a:extLst>
              <a:ext uri="{FF2B5EF4-FFF2-40B4-BE49-F238E27FC236}">
                <a16:creationId xmlns:a16="http://schemas.microsoft.com/office/drawing/2014/main" id="{12BEB70B-6BC6-4E65-AAA9-8A62A36878E9}"/>
              </a:ext>
            </a:extLst>
          </p:cNvPr>
          <p:cNvSpPr>
            <a:spLocks noGrp="1"/>
          </p:cNvSpPr>
          <p:nvPr>
            <p:ph type="sldNum" sz="quarter" idx="12"/>
          </p:nvPr>
        </p:nvSpPr>
        <p:spPr/>
        <p:txBody>
          <a:bodyPr/>
          <a:lstStyle/>
          <a:p>
            <a:fld id="{A2A4C435-CAFE-4904-AE06-866576AFAACA}" type="slidenum">
              <a:rPr lang="zh-CN" altLang="en-US" smtClean="0"/>
              <a:t>29</a:t>
            </a:fld>
            <a:endParaRPr lang="zh-CN" altLang="en-US"/>
          </a:p>
        </p:txBody>
      </p:sp>
    </p:spTree>
    <p:custDataLst>
      <p:tags r:id="rId1"/>
    </p:custDataLst>
    <p:extLst>
      <p:ext uri="{BB962C8B-B14F-4D97-AF65-F5344CB8AC3E}">
        <p14:creationId xmlns:p14="http://schemas.microsoft.com/office/powerpoint/2010/main" val="396045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646570CC-A0B4-4122-9A88-5A355BC1CAFF}"/>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F42F7080-CD52-4CCE-9B24-DA4F945D496C}"/>
              </a:ext>
            </a:extLst>
          </p:cNvPr>
          <p:cNvSpPr>
            <a:spLocks noGrp="1" noChangeArrowheads="1"/>
          </p:cNvSpPr>
          <p:nvPr>
            <p:ph type="title"/>
          </p:nvPr>
        </p:nvSpPr>
        <p:spPr>
          <a:xfrm>
            <a:off x="990600" y="390525"/>
            <a:ext cx="8280400" cy="533400"/>
          </a:xfrm>
        </p:spPr>
        <p:txBody>
          <a:bodyPr>
            <a:noAutofit/>
          </a:bodyPr>
          <a:lstStyle/>
          <a:p>
            <a:r>
              <a:rPr lang="en-US" altLang="en-US" sz="3700" b="1" dirty="0">
                <a:solidFill>
                  <a:srgbClr val="255F82"/>
                </a:solidFill>
                <a:latin typeface="Bell MT" panose="02020503060305020303" pitchFamily="18" charset="0"/>
              </a:rPr>
              <a:t>Basics</a:t>
            </a:r>
          </a:p>
        </p:txBody>
      </p:sp>
      <mc:AlternateContent xmlns:mc="http://schemas.openxmlformats.org/markup-compatibility/2006" xmlns:a14="http://schemas.microsoft.com/office/drawing/2010/main">
        <mc:Choice Requires="a14">
          <p:sp>
            <p:nvSpPr>
              <p:cNvPr id="11" name="Learn non-linear classifiers by mapping features">
                <a:extLst>
                  <a:ext uri="{FF2B5EF4-FFF2-40B4-BE49-F238E27FC236}">
                    <a16:creationId xmlns:a16="http://schemas.microsoft.com/office/drawing/2014/main" id="{B45B1BB9-AEF4-45FD-8CC5-D10529339C58}"/>
                  </a:ext>
                </a:extLst>
              </p:cNvPr>
              <p:cNvSpPr txBox="1">
                <a:spLocks/>
              </p:cNvSpPr>
              <p:nvPr/>
            </p:nvSpPr>
            <p:spPr>
              <a:xfrm>
                <a:off x="911225" y="1277964"/>
                <a:ext cx="11280775" cy="8022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 graph G is a 3-tuple consisting of a set of nodes </a:t>
                </a:r>
                <a:r>
                  <a:rPr lang="en-US" sz="2400" dirty="0">
                    <a:solidFill>
                      <a:srgbClr val="255F82"/>
                    </a:solidFill>
                  </a:rPr>
                  <a:t>N (|N|=n)</a:t>
                </a:r>
                <a:r>
                  <a:rPr lang="en-US" sz="2400" dirty="0"/>
                  <a:t>, a set of links </a:t>
                </a:r>
                <a:r>
                  <a:rPr lang="en-US" sz="2400" dirty="0">
                    <a:solidFill>
                      <a:srgbClr val="255F82"/>
                    </a:solidFill>
                  </a:rPr>
                  <a:t>E</a:t>
                </a:r>
                <a:r>
                  <a:rPr lang="en-US" sz="2400" dirty="0"/>
                  <a:t>, and a mapping function </a:t>
                </a:r>
                <a:r>
                  <a:rPr lang="en-US" sz="2400" dirty="0">
                    <a:solidFill>
                      <a:srgbClr val="255F82"/>
                    </a:solidFill>
                  </a:rPr>
                  <a:t>f: E</a:t>
                </a:r>
                <a14:m>
                  <m:oMath xmlns:m="http://schemas.openxmlformats.org/officeDocument/2006/math">
                    <m:r>
                      <a:rPr lang="en-US" sz="2400" b="0" i="1" smtClean="0">
                        <a:solidFill>
                          <a:srgbClr val="255F82"/>
                        </a:solidFill>
                        <a:latin typeface="Cambria Math" panose="02040503050406030204" pitchFamily="18" charset="0"/>
                        <a:ea typeface="Cambria Math" panose="02040503050406030204" pitchFamily="18" charset="0"/>
                      </a:rPr>
                      <m:t>→</m:t>
                    </m:r>
                    <m:r>
                      <a:rPr lang="en-US" sz="2400" b="0" i="1" smtClean="0">
                        <a:solidFill>
                          <a:srgbClr val="255F82"/>
                        </a:solidFill>
                        <a:latin typeface="Cambria Math" panose="02040503050406030204" pitchFamily="18" charset="0"/>
                        <a:ea typeface="Cambria Math" panose="02040503050406030204" pitchFamily="18" charset="0"/>
                      </a:rPr>
                      <m:t>𝑁</m:t>
                    </m:r>
                    <m:r>
                      <a:rPr lang="en-US" sz="2400" b="0" i="1" smtClean="0">
                        <a:solidFill>
                          <a:srgbClr val="255F82"/>
                        </a:solidFill>
                        <a:latin typeface="Cambria Math" panose="02040503050406030204" pitchFamily="18" charset="0"/>
                        <a:ea typeface="Cambria Math" panose="02040503050406030204" pitchFamily="18" charset="0"/>
                      </a:rPr>
                      <m:t>×</m:t>
                    </m:r>
                    <m:r>
                      <a:rPr lang="en-US" sz="2400" b="0" i="1" smtClean="0">
                        <a:solidFill>
                          <a:srgbClr val="255F82"/>
                        </a:solidFill>
                        <a:latin typeface="Cambria Math" panose="02040503050406030204" pitchFamily="18" charset="0"/>
                        <a:ea typeface="Cambria Math" panose="02040503050406030204" pitchFamily="18" charset="0"/>
                      </a:rPr>
                      <m:t>𝑁</m:t>
                    </m:r>
                  </m:oMath>
                </a14:m>
                <a:r>
                  <a:rPr lang="en-US" sz="2400" dirty="0"/>
                  <a:t>, which maps links into pairs of node</a:t>
                </a:r>
              </a:p>
              <a:p>
                <a:r>
                  <a:rPr lang="en-US" sz="2400" dirty="0"/>
                  <a:t>Mapping function can be </a:t>
                </a:r>
                <a:r>
                  <a:rPr lang="en-US" sz="2400" dirty="0">
                    <a:solidFill>
                      <a:srgbClr val="255F82"/>
                    </a:solidFill>
                  </a:rPr>
                  <a:t>undirected</a:t>
                </a:r>
                <a:r>
                  <a:rPr lang="en-US" sz="2400" dirty="0"/>
                  <a:t> or </a:t>
                </a:r>
                <a:r>
                  <a:rPr lang="en-US" sz="2400" dirty="0">
                    <a:solidFill>
                      <a:srgbClr val="255F82"/>
                    </a:solidFill>
                  </a:rPr>
                  <a:t>directed</a:t>
                </a:r>
              </a:p>
              <a:p>
                <a:r>
                  <a:rPr lang="en-US" sz="2400" dirty="0"/>
                  <a:t>The number of links connecting a node to the graph is called the </a:t>
                </a:r>
                <a:r>
                  <a:rPr lang="en-US" sz="2400" dirty="0">
                    <a:solidFill>
                      <a:srgbClr val="255F82"/>
                    </a:solidFill>
                  </a:rPr>
                  <a:t>degree</a:t>
                </a:r>
                <a:r>
                  <a:rPr lang="en-US" sz="2400" dirty="0"/>
                  <a:t> of the node</a:t>
                </a:r>
              </a:p>
              <a:p>
                <a:r>
                  <a:rPr lang="en-US" sz="2400" dirty="0"/>
                  <a:t>For undirected graphs, the sum of the degree for each node is equal to twice the number of edges.</a:t>
                </a:r>
              </a:p>
              <a:p>
                <a:endParaRPr lang="en-US" sz="2400" dirty="0"/>
              </a:p>
            </p:txBody>
          </p:sp>
        </mc:Choice>
        <mc:Fallback xmlns="">
          <p:sp>
            <p:nvSpPr>
              <p:cNvPr id="11" name="Learn non-linear classifiers by mapping features">
                <a:extLst>
                  <a:ext uri="{FF2B5EF4-FFF2-40B4-BE49-F238E27FC236}">
                    <a16:creationId xmlns:a16="http://schemas.microsoft.com/office/drawing/2014/main" id="{B45B1BB9-AEF4-45FD-8CC5-D10529339C58}"/>
                  </a:ext>
                </a:extLst>
              </p:cNvPr>
              <p:cNvSpPr txBox="1">
                <a:spLocks noRot="1" noChangeAspect="1" noMove="1" noResize="1" noEditPoints="1" noAdjustHandles="1" noChangeArrowheads="1" noChangeShapeType="1" noTextEdit="1"/>
              </p:cNvSpPr>
              <p:nvPr/>
            </p:nvSpPr>
            <p:spPr>
              <a:xfrm>
                <a:off x="911225" y="1277964"/>
                <a:ext cx="11280775" cy="8022433"/>
              </a:xfrm>
              <a:prstGeom prst="rect">
                <a:avLst/>
              </a:prstGeom>
              <a:blipFill>
                <a:blip r:embed="rId3"/>
                <a:stretch>
                  <a:fillRect l="-702" t="-988" r="-810"/>
                </a:stretch>
              </a:blipFill>
            </p:spPr>
            <p:txBody>
              <a:bodyPr/>
              <a:lstStyle/>
              <a:p>
                <a:r>
                  <a:rPr lang="en-US">
                    <a:noFill/>
                  </a:rPr>
                  <a:t> </a:t>
                </a:r>
              </a:p>
            </p:txBody>
          </p:sp>
        </mc:Fallback>
      </mc:AlternateContent>
      <p:sp>
        <p:nvSpPr>
          <p:cNvPr id="2" name="灯片编号占位符 1">
            <a:extLst>
              <a:ext uri="{FF2B5EF4-FFF2-40B4-BE49-F238E27FC236}">
                <a16:creationId xmlns:a16="http://schemas.microsoft.com/office/drawing/2014/main" id="{8E83CEE4-8B8D-4C97-A0E6-EEBA7635026A}"/>
              </a:ext>
            </a:extLst>
          </p:cNvPr>
          <p:cNvSpPr>
            <a:spLocks noGrp="1"/>
          </p:cNvSpPr>
          <p:nvPr>
            <p:ph type="sldNum" sz="quarter" idx="12"/>
          </p:nvPr>
        </p:nvSpPr>
        <p:spPr/>
        <p:txBody>
          <a:bodyPr/>
          <a:lstStyle/>
          <a:p>
            <a:fld id="{A2A4C435-CAFE-4904-AE06-866576AFAACA}" type="slidenum">
              <a:rPr lang="zh-CN" altLang="en-US" smtClean="0"/>
              <a:t>3</a:t>
            </a:fld>
            <a:endParaRPr lang="zh-CN" altLang="en-US"/>
          </a:p>
        </p:txBody>
      </p:sp>
    </p:spTree>
    <p:extLst>
      <p:ext uri="{BB962C8B-B14F-4D97-AF65-F5344CB8AC3E}">
        <p14:creationId xmlns:p14="http://schemas.microsoft.com/office/powerpoint/2010/main" val="3088000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874F431-818F-410A-878E-0650E8FDE7B0}"/>
              </a:ext>
            </a:extLst>
          </p:cNvPr>
          <p:cNvSpPr/>
          <p:nvPr/>
        </p:nvSpPr>
        <p:spPr>
          <a:xfrm>
            <a:off x="-2070" y="0"/>
            <a:ext cx="12194070" cy="6858000"/>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Bell MT" panose="02020503060305020303" pitchFamily="18" charset="0"/>
            </a:endParaRPr>
          </a:p>
        </p:txBody>
      </p:sp>
      <p:sp>
        <p:nvSpPr>
          <p:cNvPr id="2" name="矩形 1">
            <a:extLst>
              <a:ext uri="{FF2B5EF4-FFF2-40B4-BE49-F238E27FC236}">
                <a16:creationId xmlns:a16="http://schemas.microsoft.com/office/drawing/2014/main" id="{343D4284-C1DD-47AB-9F27-C22F5761E07F}"/>
              </a:ext>
            </a:extLst>
          </p:cNvPr>
          <p:cNvSpPr/>
          <p:nvPr/>
        </p:nvSpPr>
        <p:spPr>
          <a:xfrm>
            <a:off x="-2440" y="2197100"/>
            <a:ext cx="6799480" cy="523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3">
            <a:extLst>
              <a:ext uri="{FF2B5EF4-FFF2-40B4-BE49-F238E27FC236}">
                <a16:creationId xmlns:a16="http://schemas.microsoft.com/office/drawing/2014/main" id="{5D6D6A61-83F7-457B-B586-F2DC77308B9D}"/>
              </a:ext>
            </a:extLst>
          </p:cNvPr>
          <p:cNvSpPr txBox="1">
            <a:spLocks noChangeArrowheads="1"/>
          </p:cNvSpPr>
          <p:nvPr/>
        </p:nvSpPr>
        <p:spPr>
          <a:xfrm>
            <a:off x="654008" y="2244460"/>
            <a:ext cx="8763000" cy="523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lvl1pPr fontAlgn="base">
              <a:lnSpc>
                <a:spcPct val="90000"/>
              </a:lnSpc>
              <a:spcBef>
                <a:spcPct val="0"/>
              </a:spcBef>
              <a:spcAft>
                <a:spcPct val="0"/>
              </a:spcAft>
              <a:buNone/>
              <a:defRPr sz="4200" b="1" kern="0">
                <a:solidFill>
                  <a:schemeClr val="bg1"/>
                </a:solidFill>
                <a:latin typeface="Bell MT" panose="02020503060305020303" pitchFamily="18" charset="0"/>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solidFill>
                  <a:srgbClr val="255F82"/>
                </a:solidFill>
              </a:rPr>
              <a:t>Graph Spectral Theory</a:t>
            </a:r>
          </a:p>
          <a:p>
            <a:endParaRPr lang="en-US" altLang="zh-TW" sz="2400" dirty="0">
              <a:solidFill>
                <a:srgbClr val="255F82"/>
              </a:solidFill>
            </a:endParaRPr>
          </a:p>
        </p:txBody>
      </p:sp>
      <p:sp>
        <p:nvSpPr>
          <p:cNvPr id="3" name="灯片编号占位符 2">
            <a:extLst>
              <a:ext uri="{FF2B5EF4-FFF2-40B4-BE49-F238E27FC236}">
                <a16:creationId xmlns:a16="http://schemas.microsoft.com/office/drawing/2014/main" id="{1C686C37-E086-4DE4-A26D-76587CA6C391}"/>
              </a:ext>
            </a:extLst>
          </p:cNvPr>
          <p:cNvSpPr>
            <a:spLocks noGrp="1"/>
          </p:cNvSpPr>
          <p:nvPr>
            <p:ph type="sldNum" sz="quarter" idx="12"/>
          </p:nvPr>
        </p:nvSpPr>
        <p:spPr/>
        <p:txBody>
          <a:bodyPr/>
          <a:lstStyle/>
          <a:p>
            <a:fld id="{A2A4C435-CAFE-4904-AE06-866576AFAACA}" type="slidenum">
              <a:rPr lang="zh-CN" altLang="en-US" smtClean="0"/>
              <a:t>30</a:t>
            </a:fld>
            <a:endParaRPr lang="zh-CN" altLang="en-US"/>
          </a:p>
        </p:txBody>
      </p:sp>
    </p:spTree>
    <p:extLst>
      <p:ext uri="{BB962C8B-B14F-4D97-AF65-F5344CB8AC3E}">
        <p14:creationId xmlns:p14="http://schemas.microsoft.com/office/powerpoint/2010/main" val="144552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0622D9F-4655-4920-878E-95D3E74766FD}"/>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2">
            <a:extLst>
              <a:ext uri="{FF2B5EF4-FFF2-40B4-BE49-F238E27FC236}">
                <a16:creationId xmlns:a16="http://schemas.microsoft.com/office/drawing/2014/main" id="{12CEADB2-241F-4D5C-8E13-710FC24348C3}"/>
              </a:ext>
            </a:extLst>
          </p:cNvPr>
          <p:cNvSpPr>
            <a:spLocks noGrp="1" noChangeArrowheads="1"/>
          </p:cNvSpPr>
          <p:nvPr>
            <p:ph type="title"/>
          </p:nvPr>
        </p:nvSpPr>
        <p:spPr>
          <a:xfrm>
            <a:off x="828675" y="400050"/>
            <a:ext cx="8280400" cy="533400"/>
          </a:xfrm>
        </p:spPr>
        <p:txBody>
          <a:bodyPr>
            <a:noAutofit/>
          </a:bodyPr>
          <a:lstStyle/>
          <a:p>
            <a:r>
              <a:rPr lang="en-US" altLang="en-US" sz="3700" b="1" dirty="0">
                <a:solidFill>
                  <a:srgbClr val="255F82"/>
                </a:solidFill>
                <a:latin typeface="Bell MT" panose="02020503060305020303" pitchFamily="18" charset="0"/>
              </a:rPr>
              <a:t>Graph Spectral Theory</a:t>
            </a:r>
          </a:p>
        </p:txBody>
      </p:sp>
      <p:sp>
        <p:nvSpPr>
          <p:cNvPr id="7" name="幻灯片编号">
            <a:extLst>
              <a:ext uri="{FF2B5EF4-FFF2-40B4-BE49-F238E27FC236}">
                <a16:creationId xmlns:a16="http://schemas.microsoft.com/office/drawing/2014/main" id="{B4C94CB4-D4EC-4855-8781-125222FAC852}"/>
              </a:ext>
            </a:extLst>
          </p:cNvPr>
          <p:cNvSpPr txBox="1">
            <a:spLocks/>
          </p:cNvSpPr>
          <p:nvPr/>
        </p:nvSpPr>
        <p:spPr>
          <a:xfrm>
            <a:off x="12763941" y="8909703"/>
            <a:ext cx="241437" cy="381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smtClean="0"/>
              <a:pPr/>
              <a:t>31</a:t>
            </a:fld>
            <a:endParaRPr lang="en-US"/>
          </a:p>
        </p:txBody>
      </p:sp>
      <mc:AlternateContent xmlns:mc="http://schemas.openxmlformats.org/markup-compatibility/2006" xmlns:a14="http://schemas.microsoft.com/office/drawing/2010/main">
        <mc:Choice Requires="a14">
          <p:sp>
            <p:nvSpPr>
              <p:cNvPr id="8" name="Let,…">
                <a:extLst>
                  <a:ext uri="{FF2B5EF4-FFF2-40B4-BE49-F238E27FC236}">
                    <a16:creationId xmlns:a16="http://schemas.microsoft.com/office/drawing/2014/main" id="{3D61A59C-AA08-4595-993E-F949598A9555}"/>
                  </a:ext>
                </a:extLst>
              </p:cNvPr>
              <p:cNvSpPr txBox="1">
                <a:spLocks/>
              </p:cNvSpPr>
              <p:nvPr/>
            </p:nvSpPr>
            <p:spPr>
              <a:xfrm>
                <a:off x="924768" y="1185416"/>
                <a:ext cx="11267232" cy="80224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If M is an n-by-n, real, symmetric matrix, then there exist real numbers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rPr>
                      <m:t> </m:t>
                    </m:r>
                  </m:oMath>
                </a14:m>
                <a:r>
                  <a:rPr lang="en-US" dirty="0"/>
                  <a:t>and n mutually orthogonal unit vectors </a:t>
                </a:r>
                <a14:m>
                  <m:oMath xmlns:m="http://schemas.openxmlformats.org/officeDocument/2006/math">
                    <m:r>
                      <m:rPr>
                        <m:sty m:val="p"/>
                      </m:rPr>
                      <a:rPr lang="en-US" dirty="0">
                        <a:latin typeface="Cambria Math" panose="02040503050406030204" pitchFamily="18" charset="0"/>
                      </a:rPr>
                      <m:t>U</m:t>
                    </m:r>
                    <m:r>
                      <a:rPr lang="en-US" b="0" i="0" dirty="0"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rPr>
                      <m:t>}</m:t>
                    </m:r>
                  </m:oMath>
                </a14:m>
                <a:r>
                  <a:rPr lang="en-US" dirty="0"/>
                  <a:t> and such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𝑖</m:t>
                        </m:r>
                      </m:sub>
                    </m:sSub>
                  </m:oMath>
                </a14:m>
                <a:r>
                  <a:rPr lang="en-US" dirty="0"/>
                  <a:t> is an </a:t>
                </a:r>
                <a:r>
                  <a:rPr lang="en-US" dirty="0">
                    <a:solidFill>
                      <a:srgbClr val="255F82"/>
                    </a:solidFill>
                  </a:rPr>
                  <a:t>eigenvector</a:t>
                </a:r>
                <a:r>
                  <a:rPr lang="en-US" dirty="0"/>
                  <a:t> of M of </a:t>
                </a:r>
                <a:r>
                  <a:rPr lang="en-US" dirty="0">
                    <a:solidFill>
                      <a:srgbClr val="255F82"/>
                    </a:solidFill>
                  </a:rPr>
                  <a:t>eigenvalue</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𝑖</m:t>
                        </m:r>
                      </m:sub>
                    </m:sSub>
                  </m:oMath>
                </a14:m>
                <a:r>
                  <a:rPr lang="en-US" dirty="0"/>
                  <a:t>, for each </a:t>
                </a:r>
                <a:r>
                  <a:rPr lang="en-US" dirty="0" err="1"/>
                  <a:t>i</a:t>
                </a:r>
                <a:r>
                  <a:rPr lang="en-US" dirty="0"/>
                  <a:t>.</a:t>
                </a:r>
              </a:p>
              <a:p>
                <a:pPr marL="0" indent="0">
                  <a:buNone/>
                </a:pPr>
                <a14:m>
                  <m:oMathPara xmlns:m="http://schemas.openxmlformats.org/officeDocument/2006/math">
                    <m:oMathParaPr>
                      <m:jc m:val="center"/>
                    </m:oMathParaPr>
                    <m:oMath xmlns:m="http://schemas.openxmlformats.org/officeDocument/2006/math">
                      <m:r>
                        <a:rPr lang="en-US" sz="2800" i="1" smtClean="0">
                          <a:latin typeface="Cambria Math" panose="02040503050406030204" pitchFamily="18" charset="0"/>
                        </a:rPr>
                        <m:t>𝑀</m:t>
                      </m:r>
                      <m:r>
                        <a:rPr lang="en-US" sz="2800" i="1" smtClean="0">
                          <a:latin typeface="Cambria Math" panose="02040503050406030204" pitchFamily="18" charset="0"/>
                        </a:rPr>
                        <m:t>=</m:t>
                      </m:r>
                      <m:r>
                        <a:rPr lang="en-US" sz="2800" b="0" i="1" smtClean="0">
                          <a:latin typeface="Cambria Math" panose="02040503050406030204" pitchFamily="18" charset="0"/>
                        </a:rPr>
                        <m:t>𝑈</m:t>
                      </m:r>
                      <m:r>
                        <m:rPr>
                          <m:sty m:val="p"/>
                        </m:rPr>
                        <a:rPr lang="el-GR" sz="2800" b="0" i="1" smtClean="0">
                          <a:latin typeface="Cambria Math" panose="02040503050406030204" pitchFamily="18" charset="0"/>
                          <a:ea typeface="Cambria Math" panose="02040503050406030204" pitchFamily="18" charset="0"/>
                        </a:rPr>
                        <m:t>Λ</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𝑈</m:t>
                          </m:r>
                        </m:e>
                        <m:sup>
                          <m:r>
                            <a:rPr lang="en-US" sz="2800" b="0" i="1" smtClean="0">
                              <a:latin typeface="Cambria Math" panose="02040503050406030204" pitchFamily="18" charset="0"/>
                            </a:rPr>
                            <m:t>𝑇</m:t>
                          </m:r>
                        </m:sup>
                      </m:sSup>
                    </m:oMath>
                  </m:oMathPara>
                </a14:m>
                <a:endParaRPr lang="en-US" dirty="0"/>
              </a:p>
              <a:p>
                <a:pPr marL="0" indent="0">
                  <a:buNone/>
                </a:pPr>
                <a:r>
                  <a:rPr lang="en-US" dirty="0"/>
                  <a:t>   where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Λ</m:t>
                    </m:r>
                  </m:oMath>
                </a14:m>
                <a:r>
                  <a:rPr lang="en-US" dirty="0"/>
                  <a:t> is diagonal, with the corresponding eigenvalues as its diagonal entries.</a:t>
                </a:r>
              </a:p>
              <a:p>
                <a:pPr marL="0" indent="0" algn="ctr">
                  <a:buNone/>
                </a:pPr>
                <a:r>
                  <a:rPr lang="en-US" sz="2800" dirty="0"/>
                  <a:t>  M</a:t>
                </a:r>
                <a14:m>
                  <m:oMath xmlns:m="http://schemas.openxmlformats.org/officeDocument/2006/math">
                    <m:r>
                      <a:rPr lang="en-US" sz="2800" i="1" smtClean="0">
                        <a:latin typeface="Cambria Math" panose="02040503050406030204" pitchFamily="18" charset="0"/>
                      </a:rPr>
                      <m:t>=</m:t>
                    </m:r>
                    <m:nary>
                      <m:naryPr>
                        <m:chr m:val="∑"/>
                        <m:limLoc m:val="subSup"/>
                        <m:ctrlPr>
                          <a:rPr lang="en-US" i="1">
                            <a:latin typeface="Cambria Math" panose="02040503050406030204" pitchFamily="18" charset="0"/>
                            <a:ea typeface="Cambria Math" panose="02040503050406030204" pitchFamily="18" charset="0"/>
                          </a:rPr>
                        </m:ctrlPr>
                      </m:naryPr>
                      <m:sub>
                        <m:r>
                          <m:rPr>
                            <m:brk m:alnAt="25"/>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𝑖</m:t>
                            </m:r>
                          </m:sub>
                        </m:sSub>
                      </m:e>
                    </m:nary>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sub>
                    </m:sSub>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sub>
                        </m:sSub>
                      </m:e>
                      <m:sup>
                        <m:r>
                          <a:rPr lang="en-US" i="1">
                            <a:latin typeface="Cambria Math" panose="02040503050406030204" pitchFamily="18" charset="0"/>
                          </a:rPr>
                          <m:t>𝑇</m:t>
                        </m:r>
                      </m:sup>
                    </m:sSup>
                  </m:oMath>
                </a14:m>
                <a:endParaRPr lang="en-US" dirty="0"/>
              </a:p>
              <a:p>
                <a:r>
                  <a:rPr lang="en-US" dirty="0"/>
                  <a:t>The Laplacian matrix L is a real symmetric matrix.</a:t>
                </a:r>
              </a:p>
              <a:p>
                <a:r>
                  <a:rPr lang="en-US" dirty="0"/>
                  <a:t>Recall the set of eigenvalues is </a:t>
                </a:r>
                <a:r>
                  <a:rPr lang="en-US" dirty="0">
                    <a:solidFill>
                      <a:srgbClr val="255F82"/>
                    </a:solidFill>
                  </a:rPr>
                  <a:t>unique</a:t>
                </a:r>
                <a:r>
                  <a:rPr lang="en-US" dirty="0"/>
                  <a:t> while eigenvectors is not.</a:t>
                </a:r>
              </a:p>
            </p:txBody>
          </p:sp>
        </mc:Choice>
        <mc:Fallback xmlns="">
          <p:sp>
            <p:nvSpPr>
              <p:cNvPr id="8" name="Let,…">
                <a:extLst>
                  <a:ext uri="{FF2B5EF4-FFF2-40B4-BE49-F238E27FC236}">
                    <a16:creationId xmlns:a16="http://schemas.microsoft.com/office/drawing/2014/main" id="{3D61A59C-AA08-4595-993E-F949598A9555}"/>
                  </a:ext>
                </a:extLst>
              </p:cNvPr>
              <p:cNvSpPr txBox="1">
                <a:spLocks noRot="1" noChangeAspect="1" noMove="1" noResize="1" noEditPoints="1" noAdjustHandles="1" noChangeArrowheads="1" noChangeShapeType="1" noTextEdit="1"/>
              </p:cNvSpPr>
              <p:nvPr/>
            </p:nvSpPr>
            <p:spPr>
              <a:xfrm>
                <a:off x="924768" y="1185416"/>
                <a:ext cx="11267232" cy="8022432"/>
              </a:xfrm>
              <a:prstGeom prst="rect">
                <a:avLst/>
              </a:prstGeom>
              <a:blipFill>
                <a:blip r:embed="rId4"/>
                <a:stretch>
                  <a:fillRect l="-1136" t="-1368" r="-920"/>
                </a:stretch>
              </a:blipFill>
            </p:spPr>
            <p:txBody>
              <a:bodyPr/>
              <a:lstStyle/>
              <a:p>
                <a:r>
                  <a:rPr lang="en-US">
                    <a:noFill/>
                  </a:rPr>
                  <a:t> </a:t>
                </a:r>
              </a:p>
            </p:txBody>
          </p:sp>
        </mc:Fallback>
      </mc:AlternateContent>
      <p:sp>
        <p:nvSpPr>
          <p:cNvPr id="2" name="灯片编号占位符 1">
            <a:extLst>
              <a:ext uri="{FF2B5EF4-FFF2-40B4-BE49-F238E27FC236}">
                <a16:creationId xmlns:a16="http://schemas.microsoft.com/office/drawing/2014/main" id="{50CD316E-A1CC-466E-A528-CD0D6A317D80}"/>
              </a:ext>
            </a:extLst>
          </p:cNvPr>
          <p:cNvSpPr>
            <a:spLocks noGrp="1"/>
          </p:cNvSpPr>
          <p:nvPr>
            <p:ph type="sldNum" sz="quarter" idx="12"/>
          </p:nvPr>
        </p:nvSpPr>
        <p:spPr/>
        <p:txBody>
          <a:bodyPr/>
          <a:lstStyle/>
          <a:p>
            <a:fld id="{A2A4C435-CAFE-4904-AE06-866576AFAACA}" type="slidenum">
              <a:rPr lang="zh-CN" altLang="en-US" smtClean="0"/>
              <a:t>31</a:t>
            </a:fld>
            <a:endParaRPr lang="zh-CN" altLang="en-US"/>
          </a:p>
        </p:txBody>
      </p:sp>
    </p:spTree>
    <p:custDataLst>
      <p:tags r:id="rId1"/>
    </p:custDataLst>
    <p:extLst>
      <p:ext uri="{BB962C8B-B14F-4D97-AF65-F5344CB8AC3E}">
        <p14:creationId xmlns:p14="http://schemas.microsoft.com/office/powerpoint/2010/main" val="3932278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0622D9F-4655-4920-878E-95D3E74766FD}"/>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2">
            <a:extLst>
              <a:ext uri="{FF2B5EF4-FFF2-40B4-BE49-F238E27FC236}">
                <a16:creationId xmlns:a16="http://schemas.microsoft.com/office/drawing/2014/main" id="{325394CF-4C59-43F0-A41A-B52A5F9DBC1C}"/>
              </a:ext>
            </a:extLst>
          </p:cNvPr>
          <p:cNvSpPr>
            <a:spLocks noGrp="1" noChangeArrowheads="1"/>
          </p:cNvSpPr>
          <p:nvPr>
            <p:ph type="title"/>
          </p:nvPr>
        </p:nvSpPr>
        <p:spPr>
          <a:xfrm>
            <a:off x="942975" y="390525"/>
            <a:ext cx="8280400" cy="533400"/>
          </a:xfrm>
        </p:spPr>
        <p:txBody>
          <a:bodyPr>
            <a:noAutofit/>
          </a:bodyPr>
          <a:lstStyle/>
          <a:p>
            <a:r>
              <a:rPr lang="en-US" altLang="en-US" sz="3700" b="1" dirty="0">
                <a:solidFill>
                  <a:srgbClr val="255F82"/>
                </a:solidFill>
                <a:latin typeface="Bell MT" panose="02020503060305020303" pitchFamily="18" charset="0"/>
              </a:rPr>
              <a:t>Graph Spectral Theory</a:t>
            </a:r>
          </a:p>
        </p:txBody>
      </p:sp>
      <p:sp>
        <p:nvSpPr>
          <p:cNvPr id="7" name="幻灯片编号">
            <a:extLst>
              <a:ext uri="{FF2B5EF4-FFF2-40B4-BE49-F238E27FC236}">
                <a16:creationId xmlns:a16="http://schemas.microsoft.com/office/drawing/2014/main" id="{A14C1186-B0B7-4A43-B9CD-7A40FF8D3EA1}"/>
              </a:ext>
            </a:extLst>
          </p:cNvPr>
          <p:cNvSpPr txBox="1">
            <a:spLocks/>
          </p:cNvSpPr>
          <p:nvPr/>
        </p:nvSpPr>
        <p:spPr>
          <a:xfrm>
            <a:off x="12782649" y="9384831"/>
            <a:ext cx="241437" cy="381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smtClean="0"/>
              <a:pPr/>
              <a:t>32</a:t>
            </a:fld>
            <a:endParaRPr lang="en-US"/>
          </a:p>
        </p:txBody>
      </p:sp>
      <mc:AlternateContent xmlns:mc="http://schemas.openxmlformats.org/markup-compatibility/2006" xmlns:a14="http://schemas.microsoft.com/office/drawing/2010/main">
        <mc:Choice Requires="a14">
          <p:sp>
            <p:nvSpPr>
              <p:cNvPr id="15" name="Let,…">
                <a:extLst>
                  <a:ext uri="{FF2B5EF4-FFF2-40B4-BE49-F238E27FC236}">
                    <a16:creationId xmlns:a16="http://schemas.microsoft.com/office/drawing/2014/main" id="{9843F5D8-2FAC-432E-AEB6-7E690B135A62}"/>
                  </a:ext>
                </a:extLst>
              </p:cNvPr>
              <p:cNvSpPr txBox="1">
                <a:spLocks/>
              </p:cNvSpPr>
              <p:nvPr/>
            </p:nvSpPr>
            <p:spPr>
              <a:xfrm>
                <a:off x="924768" y="1185416"/>
                <a:ext cx="11267232" cy="80224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matrix is positive definite if it is symmetric and all of its eigenvalues are positive. It is positive semidefinite if it is symmetric and all of its eigenvalues are nonnegative.</a:t>
                </a:r>
              </a:p>
              <a:p>
                <a:r>
                  <a:rPr lang="en-US" dirty="0"/>
                  <a:t>The Laplacian matrix L is positive semidefinite.</a:t>
                </a:r>
              </a:p>
              <a:p>
                <a:r>
                  <a:rPr lang="en-US" dirty="0"/>
                  <a:t>The smallest eigenvalue of L is 0, the corresponding eigenvector is the constant one vector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Ι</m:t>
                    </m:r>
                  </m:oMath>
                </a14:m>
                <a:r>
                  <a:rPr lang="en-US" dirty="0"/>
                  <a:t>.</a:t>
                </a:r>
              </a:p>
            </p:txBody>
          </p:sp>
        </mc:Choice>
        <mc:Fallback xmlns="">
          <p:sp>
            <p:nvSpPr>
              <p:cNvPr id="15" name="Let,…">
                <a:extLst>
                  <a:ext uri="{FF2B5EF4-FFF2-40B4-BE49-F238E27FC236}">
                    <a16:creationId xmlns:a16="http://schemas.microsoft.com/office/drawing/2014/main" id="{9843F5D8-2FAC-432E-AEB6-7E690B135A62}"/>
                  </a:ext>
                </a:extLst>
              </p:cNvPr>
              <p:cNvSpPr txBox="1">
                <a:spLocks noRot="1" noChangeAspect="1" noMove="1" noResize="1" noEditPoints="1" noAdjustHandles="1" noChangeArrowheads="1" noChangeShapeType="1" noTextEdit="1"/>
              </p:cNvSpPr>
              <p:nvPr/>
            </p:nvSpPr>
            <p:spPr>
              <a:xfrm>
                <a:off x="924768" y="1185416"/>
                <a:ext cx="11267232" cy="8022432"/>
              </a:xfrm>
              <a:prstGeom prst="rect">
                <a:avLst/>
              </a:prstGeom>
              <a:blipFill>
                <a:blip r:embed="rId4"/>
                <a:stretch>
                  <a:fillRect l="-974" t="-1368" r="-325"/>
                </a:stretch>
              </a:blipFill>
            </p:spPr>
            <p:txBody>
              <a:bodyPr/>
              <a:lstStyle/>
              <a:p>
                <a:r>
                  <a:rPr lang="en-US">
                    <a:noFill/>
                  </a:rPr>
                  <a:t> </a:t>
                </a:r>
              </a:p>
            </p:txBody>
          </p:sp>
        </mc:Fallback>
      </mc:AlternateContent>
      <p:sp>
        <p:nvSpPr>
          <p:cNvPr id="2" name="灯片编号占位符 1">
            <a:extLst>
              <a:ext uri="{FF2B5EF4-FFF2-40B4-BE49-F238E27FC236}">
                <a16:creationId xmlns:a16="http://schemas.microsoft.com/office/drawing/2014/main" id="{D4EF2273-09B5-4540-85BC-7A7F447AC2A4}"/>
              </a:ext>
            </a:extLst>
          </p:cNvPr>
          <p:cNvSpPr>
            <a:spLocks noGrp="1"/>
          </p:cNvSpPr>
          <p:nvPr>
            <p:ph type="sldNum" sz="quarter" idx="12"/>
          </p:nvPr>
        </p:nvSpPr>
        <p:spPr/>
        <p:txBody>
          <a:bodyPr/>
          <a:lstStyle/>
          <a:p>
            <a:fld id="{A2A4C435-CAFE-4904-AE06-866576AFAACA}" type="slidenum">
              <a:rPr lang="zh-CN" altLang="en-US" smtClean="0"/>
              <a:t>32</a:t>
            </a:fld>
            <a:endParaRPr lang="zh-CN" altLang="en-US"/>
          </a:p>
        </p:txBody>
      </p:sp>
    </p:spTree>
    <p:custDataLst>
      <p:tags r:id="rId1"/>
    </p:custDataLst>
    <p:extLst>
      <p:ext uri="{BB962C8B-B14F-4D97-AF65-F5344CB8AC3E}">
        <p14:creationId xmlns:p14="http://schemas.microsoft.com/office/powerpoint/2010/main" val="676841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9A75069-AAF8-4A40-A6ED-9B74F3E5A9A3}"/>
              </a:ext>
            </a:extLst>
          </p:cNvPr>
          <p:cNvSpPr>
            <a:spLocks noGrp="1" noChangeArrowheads="1"/>
          </p:cNvSpPr>
          <p:nvPr>
            <p:ph type="title"/>
          </p:nvPr>
        </p:nvSpPr>
        <p:spPr>
          <a:xfrm>
            <a:off x="847725" y="400050"/>
            <a:ext cx="8280400" cy="533400"/>
          </a:xfrm>
        </p:spPr>
        <p:txBody>
          <a:bodyPr>
            <a:noAutofit/>
          </a:bodyPr>
          <a:lstStyle/>
          <a:p>
            <a:r>
              <a:rPr lang="en-US" altLang="en-US" sz="3700" b="1" dirty="0">
                <a:solidFill>
                  <a:srgbClr val="255F82"/>
                </a:solidFill>
                <a:latin typeface="Bell MT" panose="02020503060305020303" pitchFamily="18" charset="0"/>
              </a:rPr>
              <a:t>Graph Spectral Theory</a:t>
            </a:r>
          </a:p>
        </p:txBody>
      </p:sp>
      <p:sp>
        <p:nvSpPr>
          <p:cNvPr id="40" name="矩形 39">
            <a:extLst>
              <a:ext uri="{FF2B5EF4-FFF2-40B4-BE49-F238E27FC236}">
                <a16:creationId xmlns:a16="http://schemas.microsoft.com/office/drawing/2014/main" id="{AA59410B-C75A-4059-BBB8-5CC58C6EA521}"/>
              </a:ext>
            </a:extLst>
          </p:cNvPr>
          <p:cNvSpPr/>
          <p:nvPr/>
        </p:nvSpPr>
        <p:spPr>
          <a:xfrm>
            <a:off x="-2070" y="6646299"/>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Let,…">
                <a:extLst>
                  <a:ext uri="{FF2B5EF4-FFF2-40B4-BE49-F238E27FC236}">
                    <a16:creationId xmlns:a16="http://schemas.microsoft.com/office/drawing/2014/main" id="{628199CD-7971-4BB0-9C96-6A259AEA55FF}"/>
                  </a:ext>
                </a:extLst>
              </p:cNvPr>
              <p:cNvSpPr txBox="1">
                <a:spLocks/>
              </p:cNvSpPr>
              <p:nvPr/>
            </p:nvSpPr>
            <p:spPr>
              <a:xfrm>
                <a:off x="924768" y="1185416"/>
                <a:ext cx="11267232" cy="80224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(Number of connected components and the spectrum) Let G be undirected, the multiplicity k of the eigenvalue 0 of L equals the number of connected components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𝑘</m:t>
                        </m:r>
                      </m:sub>
                    </m:sSub>
                  </m:oMath>
                </a14:m>
                <a:r>
                  <a:rPr lang="en-US" dirty="0"/>
                  <a:t> in the graph. The eigenspace of eigenvalue 0 is spanned by the indicator vectors </a:t>
                </a:r>
                <a14:m>
                  <m:oMath xmlns:m="http://schemas.openxmlformats.org/officeDocument/2006/math">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Ι</m:t>
                        </m:r>
                      </m:e>
                      <m: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Ι</m:t>
                        </m:r>
                      </m:e>
                      <m: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𝑘</m:t>
                            </m:r>
                          </m:sub>
                        </m:sSub>
                      </m:sub>
                    </m:sSub>
                  </m:oMath>
                </a14:m>
                <a:r>
                  <a:rPr lang="en-US" dirty="0"/>
                  <a:t> of those components.</a:t>
                </a:r>
              </a:p>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&gt;0</m:t>
                    </m:r>
                  </m:oMath>
                </a14:m>
                <a:r>
                  <a:rPr lang="en-US" dirty="0"/>
                  <a:t> if G is connected.</a:t>
                </a:r>
              </a:p>
              <a:p>
                <a:pPr marL="0" indent="0">
                  <a:buNone/>
                </a:pPr>
                <a:endParaRPr lang="en-US" dirty="0"/>
              </a:p>
              <a:p>
                <a:endParaRPr lang="en-US" dirty="0"/>
              </a:p>
            </p:txBody>
          </p:sp>
        </mc:Choice>
        <mc:Fallback xmlns="">
          <p:sp>
            <p:nvSpPr>
              <p:cNvPr id="14" name="Let,…">
                <a:extLst>
                  <a:ext uri="{FF2B5EF4-FFF2-40B4-BE49-F238E27FC236}">
                    <a16:creationId xmlns:a16="http://schemas.microsoft.com/office/drawing/2014/main" id="{628199CD-7971-4BB0-9C96-6A259AEA55FF}"/>
                  </a:ext>
                </a:extLst>
              </p:cNvPr>
              <p:cNvSpPr txBox="1">
                <a:spLocks noRot="1" noChangeAspect="1" noMove="1" noResize="1" noEditPoints="1" noAdjustHandles="1" noChangeArrowheads="1" noChangeShapeType="1" noTextEdit="1"/>
              </p:cNvSpPr>
              <p:nvPr/>
            </p:nvSpPr>
            <p:spPr>
              <a:xfrm>
                <a:off x="924768" y="1185416"/>
                <a:ext cx="11267232" cy="8022432"/>
              </a:xfrm>
              <a:prstGeom prst="rect">
                <a:avLst/>
              </a:prstGeom>
              <a:blipFill>
                <a:blip r:embed="rId4"/>
                <a:stretch>
                  <a:fillRect l="-974" t="-1368"/>
                </a:stretch>
              </a:blipFill>
            </p:spPr>
            <p:txBody>
              <a:bodyPr/>
              <a:lstStyle/>
              <a:p>
                <a:r>
                  <a:rPr lang="en-US">
                    <a:noFill/>
                  </a:rPr>
                  <a:t> </a:t>
                </a:r>
              </a:p>
            </p:txBody>
          </p:sp>
        </mc:Fallback>
      </mc:AlternateContent>
      <p:sp>
        <p:nvSpPr>
          <p:cNvPr id="2" name="灯片编号占位符 1">
            <a:extLst>
              <a:ext uri="{FF2B5EF4-FFF2-40B4-BE49-F238E27FC236}">
                <a16:creationId xmlns:a16="http://schemas.microsoft.com/office/drawing/2014/main" id="{8DC2D07D-670E-4E71-85D5-61E043432588}"/>
              </a:ext>
            </a:extLst>
          </p:cNvPr>
          <p:cNvSpPr>
            <a:spLocks noGrp="1"/>
          </p:cNvSpPr>
          <p:nvPr>
            <p:ph type="sldNum" sz="quarter" idx="12"/>
          </p:nvPr>
        </p:nvSpPr>
        <p:spPr/>
        <p:txBody>
          <a:bodyPr/>
          <a:lstStyle/>
          <a:p>
            <a:fld id="{A2A4C435-CAFE-4904-AE06-866576AFAACA}" type="slidenum">
              <a:rPr lang="zh-CN" altLang="en-US" smtClean="0"/>
              <a:t>33</a:t>
            </a:fld>
            <a:endParaRPr lang="zh-CN" altLang="en-US"/>
          </a:p>
        </p:txBody>
      </p:sp>
    </p:spTree>
    <p:custDataLst>
      <p:tags r:id="rId1"/>
    </p:custDataLst>
    <p:extLst>
      <p:ext uri="{BB962C8B-B14F-4D97-AF65-F5344CB8AC3E}">
        <p14:creationId xmlns:p14="http://schemas.microsoft.com/office/powerpoint/2010/main" val="96027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0622D9F-4655-4920-878E-95D3E74766FD}"/>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2">
            <a:extLst>
              <a:ext uri="{FF2B5EF4-FFF2-40B4-BE49-F238E27FC236}">
                <a16:creationId xmlns:a16="http://schemas.microsoft.com/office/drawing/2014/main" id="{3D7D37DB-8DD7-4111-812F-1CCC322DDCC6}"/>
              </a:ext>
            </a:extLst>
          </p:cNvPr>
          <p:cNvSpPr>
            <a:spLocks noGrp="1" noChangeArrowheads="1"/>
          </p:cNvSpPr>
          <p:nvPr>
            <p:ph type="title"/>
          </p:nvPr>
        </p:nvSpPr>
        <p:spPr>
          <a:xfrm>
            <a:off x="895350" y="409575"/>
            <a:ext cx="8280400" cy="533400"/>
          </a:xfrm>
        </p:spPr>
        <p:txBody>
          <a:bodyPr>
            <a:noAutofit/>
          </a:bodyPr>
          <a:lstStyle/>
          <a:p>
            <a:r>
              <a:rPr lang="en-US" altLang="en-US" sz="3700" b="1" dirty="0">
                <a:solidFill>
                  <a:srgbClr val="255F82"/>
                </a:solidFill>
                <a:latin typeface="Bell MT" panose="02020503060305020303" pitchFamily="18" charset="0"/>
              </a:rPr>
              <a:t>Graph Spectral Theory</a:t>
            </a:r>
          </a:p>
        </p:txBody>
      </p:sp>
      <p:sp>
        <p:nvSpPr>
          <p:cNvPr id="4" name="Let,…">
            <a:extLst>
              <a:ext uri="{FF2B5EF4-FFF2-40B4-BE49-F238E27FC236}">
                <a16:creationId xmlns:a16="http://schemas.microsoft.com/office/drawing/2014/main" id="{DD252E6A-6FEC-45BD-9E28-7638CFE68EE1}"/>
              </a:ext>
            </a:extLst>
          </p:cNvPr>
          <p:cNvSpPr txBox="1">
            <a:spLocks/>
          </p:cNvSpPr>
          <p:nvPr/>
        </p:nvSpPr>
        <p:spPr>
          <a:xfrm>
            <a:off x="924768" y="1185416"/>
            <a:ext cx="11267232" cy="80224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(Courant-Fischer Formula) For a graph G with Laplacian L,</a:t>
            </a:r>
          </a:p>
          <a:p>
            <a:endParaRPr lang="en-US" dirty="0"/>
          </a:p>
          <a:p>
            <a:pPr marL="0" indent="0">
              <a:buNone/>
            </a:pPr>
            <a:endParaRPr lang="en-US" dirty="0"/>
          </a:p>
          <a:p>
            <a:pPr marL="0" indent="0">
              <a:buNone/>
            </a:pPr>
            <a:endParaRPr lang="en-US" dirty="0"/>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1B99168-942B-4EA6-9395-5E5076355BCB}"/>
                  </a:ext>
                </a:extLst>
              </p:cNvPr>
              <p:cNvSpPr txBox="1"/>
              <p:nvPr/>
            </p:nvSpPr>
            <p:spPr>
              <a:xfrm>
                <a:off x="2849217" y="1748567"/>
                <a:ext cx="6096000" cy="67698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2</m:t>
                          </m:r>
                        </m:sub>
                      </m:sSub>
                      <m:r>
                        <a:rPr lang="en-US" sz="1800" i="1" smtClean="0">
                          <a:latin typeface="Cambria Math" panose="02040503050406030204" pitchFamily="18" charset="0"/>
                        </a:rPr>
                        <m:t>=</m:t>
                      </m:r>
                      <m:r>
                        <a:rPr lang="en-US" sz="1800" b="0" i="1" smtClean="0">
                          <a:latin typeface="Cambria Math" panose="02040503050406030204" pitchFamily="18" charset="0"/>
                        </a:rPr>
                        <m:t> </m:t>
                      </m:r>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min</m:t>
                              </m:r>
                            </m:e>
                            <m:lim>
                              <m:r>
                                <a:rPr lang="en-US" sz="1800" b="0" i="1" smtClean="0">
                                  <a:latin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𝑢</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≠0</m:t>
                              </m:r>
                            </m:lim>
                          </m:limLow>
                        </m:fName>
                        <m:e>
                          <m:f>
                            <m:fPr>
                              <m:ctrlPr>
                                <a:rPr lang="en-US" sz="1800"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𝑇</m:t>
                                  </m:r>
                                </m:sup>
                              </m:sSup>
                              <m:r>
                                <a:rPr lang="en-US" i="1">
                                  <a:latin typeface="Cambria Math" panose="02040503050406030204" pitchFamily="18" charset="0"/>
                                </a:rPr>
                                <m:t>𝐿𝑥</m:t>
                              </m:r>
                            </m:num>
                            <m:den>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𝑇</m:t>
                                  </m:r>
                                </m:sup>
                              </m:sSup>
                              <m:r>
                                <a:rPr lang="en-US" i="1">
                                  <a:latin typeface="Cambria Math" panose="02040503050406030204" pitchFamily="18" charset="0"/>
                                </a:rPr>
                                <m:t>𝑥</m:t>
                              </m:r>
                            </m:den>
                          </m:f>
                        </m:e>
                      </m:func>
                    </m:oMath>
                  </m:oMathPara>
                </a14:m>
                <a:endParaRPr lang="en-US" dirty="0"/>
              </a:p>
            </p:txBody>
          </p:sp>
        </mc:Choice>
        <mc:Fallback xmlns="">
          <p:sp>
            <p:nvSpPr>
              <p:cNvPr id="6" name="文本框 5">
                <a:extLst>
                  <a:ext uri="{FF2B5EF4-FFF2-40B4-BE49-F238E27FC236}">
                    <a16:creationId xmlns:a16="http://schemas.microsoft.com/office/drawing/2014/main" id="{71B99168-942B-4EA6-9395-5E5076355BCB}"/>
                  </a:ext>
                </a:extLst>
              </p:cNvPr>
              <p:cNvSpPr txBox="1">
                <a:spLocks noRot="1" noChangeAspect="1" noMove="1" noResize="1" noEditPoints="1" noAdjustHandles="1" noChangeArrowheads="1" noChangeShapeType="1" noTextEdit="1"/>
              </p:cNvSpPr>
              <p:nvPr/>
            </p:nvSpPr>
            <p:spPr>
              <a:xfrm>
                <a:off x="2849217" y="1748567"/>
                <a:ext cx="6096000" cy="67698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6D49B69-9B81-4114-8B4A-43BB4E505FCC}"/>
                  </a:ext>
                </a:extLst>
              </p:cNvPr>
              <p:cNvSpPr txBox="1"/>
              <p:nvPr/>
            </p:nvSpPr>
            <p:spPr>
              <a:xfrm>
                <a:off x="2849217" y="3090510"/>
                <a:ext cx="6096000" cy="64825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𝑚𝑎𝑥</m:t>
                          </m:r>
                        </m:sub>
                      </m:sSub>
                      <m:r>
                        <a:rPr lang="en-US" sz="1800" i="1" smtClean="0">
                          <a:latin typeface="Cambria Math" panose="02040503050406030204" pitchFamily="18" charset="0"/>
                        </a:rPr>
                        <m:t>=</m:t>
                      </m:r>
                      <m:r>
                        <a:rPr lang="en-US" sz="1800" b="0" i="1" smtClean="0">
                          <a:latin typeface="Cambria Math" panose="02040503050406030204" pitchFamily="18" charset="0"/>
                        </a:rPr>
                        <m:t> </m:t>
                      </m:r>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m</m:t>
                              </m:r>
                              <m:r>
                                <a:rPr lang="en-US" sz="1800" b="0" i="1" smtClean="0">
                                  <a:latin typeface="Cambria Math" panose="02040503050406030204" pitchFamily="18" charset="0"/>
                                </a:rPr>
                                <m:t>𝑎𝑥</m:t>
                              </m:r>
                            </m:e>
                            <m:lim>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≠0</m:t>
                              </m:r>
                            </m:lim>
                          </m:limLow>
                        </m:fName>
                        <m:e>
                          <m:f>
                            <m:fPr>
                              <m:ctrlPr>
                                <a:rPr lang="en-US" sz="1800"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𝑇</m:t>
                                  </m:r>
                                </m:sup>
                              </m:sSup>
                              <m:r>
                                <a:rPr lang="en-US" i="1">
                                  <a:latin typeface="Cambria Math" panose="02040503050406030204" pitchFamily="18" charset="0"/>
                                </a:rPr>
                                <m:t>𝐿𝑥</m:t>
                              </m:r>
                            </m:num>
                            <m:den>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𝑇</m:t>
                                  </m:r>
                                </m:sup>
                              </m:sSup>
                              <m:r>
                                <a:rPr lang="en-US" i="1">
                                  <a:latin typeface="Cambria Math" panose="02040503050406030204" pitchFamily="18" charset="0"/>
                                </a:rPr>
                                <m:t>𝑥</m:t>
                              </m:r>
                            </m:den>
                          </m:f>
                        </m:e>
                      </m:func>
                    </m:oMath>
                  </m:oMathPara>
                </a14:m>
                <a:endParaRPr lang="en-US" dirty="0"/>
              </a:p>
            </p:txBody>
          </p:sp>
        </mc:Choice>
        <mc:Fallback xmlns="">
          <p:sp>
            <p:nvSpPr>
              <p:cNvPr id="7" name="文本框 6">
                <a:extLst>
                  <a:ext uri="{FF2B5EF4-FFF2-40B4-BE49-F238E27FC236}">
                    <a16:creationId xmlns:a16="http://schemas.microsoft.com/office/drawing/2014/main" id="{76D49B69-9B81-4114-8B4A-43BB4E505FCC}"/>
                  </a:ext>
                </a:extLst>
              </p:cNvPr>
              <p:cNvSpPr txBox="1">
                <a:spLocks noRot="1" noChangeAspect="1" noMove="1" noResize="1" noEditPoints="1" noAdjustHandles="1" noChangeArrowheads="1" noChangeShapeType="1" noTextEdit="1"/>
              </p:cNvSpPr>
              <p:nvPr/>
            </p:nvSpPr>
            <p:spPr>
              <a:xfrm>
                <a:off x="2849217" y="3090510"/>
                <a:ext cx="6096000" cy="648254"/>
              </a:xfrm>
              <a:prstGeom prst="rect">
                <a:avLst/>
              </a:prstGeom>
              <a:blipFill>
                <a:blip r:embed="rId5"/>
                <a:stretch>
                  <a:fillRect/>
                </a:stretch>
              </a:blipFill>
            </p:spPr>
            <p:txBody>
              <a:bodyPr/>
              <a:lstStyle/>
              <a:p>
                <a:r>
                  <a:rPr lang="en-US">
                    <a:noFill/>
                  </a:rPr>
                  <a:t> </a:t>
                </a:r>
              </a:p>
            </p:txBody>
          </p:sp>
        </mc:Fallback>
      </mc:AlternateContent>
      <p:sp>
        <p:nvSpPr>
          <p:cNvPr id="2" name="灯片编号占位符 1">
            <a:extLst>
              <a:ext uri="{FF2B5EF4-FFF2-40B4-BE49-F238E27FC236}">
                <a16:creationId xmlns:a16="http://schemas.microsoft.com/office/drawing/2014/main" id="{E8C6C989-CCEC-4E97-B90E-EC59D5D4E8D5}"/>
              </a:ext>
            </a:extLst>
          </p:cNvPr>
          <p:cNvSpPr>
            <a:spLocks noGrp="1"/>
          </p:cNvSpPr>
          <p:nvPr>
            <p:ph type="sldNum" sz="quarter" idx="12"/>
          </p:nvPr>
        </p:nvSpPr>
        <p:spPr/>
        <p:txBody>
          <a:bodyPr/>
          <a:lstStyle/>
          <a:p>
            <a:fld id="{A2A4C435-CAFE-4904-AE06-866576AFAACA}" type="slidenum">
              <a:rPr lang="zh-CN" altLang="en-US" smtClean="0"/>
              <a:t>34</a:t>
            </a:fld>
            <a:endParaRPr lang="zh-CN" altLang="en-US"/>
          </a:p>
        </p:txBody>
      </p:sp>
    </p:spTree>
    <p:custDataLst>
      <p:tags r:id="rId1"/>
    </p:custDataLst>
    <p:extLst>
      <p:ext uri="{BB962C8B-B14F-4D97-AF65-F5344CB8AC3E}">
        <p14:creationId xmlns:p14="http://schemas.microsoft.com/office/powerpoint/2010/main" val="1035412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AA59410B-C75A-4059-BBB8-5CC58C6EA521}"/>
              </a:ext>
            </a:extLst>
          </p:cNvPr>
          <p:cNvSpPr/>
          <p:nvPr/>
        </p:nvSpPr>
        <p:spPr>
          <a:xfrm>
            <a:off x="-2070" y="6646299"/>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EF6AA03D-22B6-4E87-ABE9-933A27B09E07}"/>
              </a:ext>
            </a:extLst>
          </p:cNvPr>
          <p:cNvSpPr>
            <a:spLocks noGrp="1"/>
          </p:cNvSpPr>
          <p:nvPr>
            <p:ph type="sldNum" sz="quarter" idx="12"/>
          </p:nvPr>
        </p:nvSpPr>
        <p:spPr/>
        <p:txBody>
          <a:bodyPr/>
          <a:lstStyle/>
          <a:p>
            <a:fld id="{A2A4C435-CAFE-4904-AE06-866576AFAACA}" type="slidenum">
              <a:rPr lang="zh-CN" altLang="en-US" smtClean="0"/>
              <a:t>35</a:t>
            </a:fld>
            <a:endParaRPr lang="zh-CN" altLang="en-US"/>
          </a:p>
        </p:txBody>
      </p:sp>
      <p:pic>
        <p:nvPicPr>
          <p:cNvPr id="4" name="图片 3">
            <a:extLst>
              <a:ext uri="{FF2B5EF4-FFF2-40B4-BE49-F238E27FC236}">
                <a16:creationId xmlns:a16="http://schemas.microsoft.com/office/drawing/2014/main" id="{D5F8688E-8720-A8C8-BDFE-89FB8F788832}"/>
              </a:ext>
            </a:extLst>
          </p:cNvPr>
          <p:cNvPicPr>
            <a:picLocks noChangeAspect="1"/>
          </p:cNvPicPr>
          <p:nvPr/>
        </p:nvPicPr>
        <p:blipFill rotWithShape="1">
          <a:blip r:embed="rId4"/>
          <a:srcRect b="8773"/>
          <a:stretch/>
        </p:blipFill>
        <p:spPr>
          <a:xfrm>
            <a:off x="0" y="1690688"/>
            <a:ext cx="12192000" cy="4530075"/>
          </a:xfrm>
          <a:prstGeom prst="rect">
            <a:avLst/>
          </a:prstGeom>
        </p:spPr>
      </p:pic>
      <p:sp>
        <p:nvSpPr>
          <p:cNvPr id="8" name="Rectangle 2">
            <a:extLst>
              <a:ext uri="{FF2B5EF4-FFF2-40B4-BE49-F238E27FC236}">
                <a16:creationId xmlns:a16="http://schemas.microsoft.com/office/drawing/2014/main" id="{C549674D-0486-66CB-5310-AA878D11DC79}"/>
              </a:ext>
            </a:extLst>
          </p:cNvPr>
          <p:cNvSpPr>
            <a:spLocks noGrp="1" noChangeArrowheads="1"/>
          </p:cNvSpPr>
          <p:nvPr>
            <p:ph type="title"/>
          </p:nvPr>
        </p:nvSpPr>
        <p:spPr>
          <a:xfrm>
            <a:off x="895350" y="404438"/>
            <a:ext cx="8280400" cy="533400"/>
          </a:xfrm>
        </p:spPr>
        <p:txBody>
          <a:bodyPr>
            <a:noAutofit/>
          </a:bodyPr>
          <a:lstStyle/>
          <a:p>
            <a:r>
              <a:rPr lang="en-US" altLang="en-US" sz="3700" b="1" dirty="0">
                <a:solidFill>
                  <a:srgbClr val="255F82"/>
                </a:solidFill>
                <a:latin typeface="Bell MT" panose="02020503060305020303" pitchFamily="18" charset="0"/>
              </a:rPr>
              <a:t>Graph Spectral Theory</a:t>
            </a:r>
          </a:p>
        </p:txBody>
      </p:sp>
    </p:spTree>
    <p:custDataLst>
      <p:tags r:id="rId1"/>
    </p:custDataLst>
    <p:extLst>
      <p:ext uri="{BB962C8B-B14F-4D97-AF65-F5344CB8AC3E}">
        <p14:creationId xmlns:p14="http://schemas.microsoft.com/office/powerpoint/2010/main" val="1096907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225" y="154857"/>
            <a:ext cx="8534400" cy="1139825"/>
          </a:xfrm>
        </p:spPr>
        <p:txBody>
          <a:bodyPr vert="horz" lIns="91440" tIns="45720" rIns="91440" bIns="45720" rtlCol="0" anchor="ctr">
            <a:normAutofit/>
          </a:bodyPr>
          <a:lstStyle/>
          <a:p>
            <a:r>
              <a:rPr lang="en-US" b="1" dirty="0">
                <a:solidFill>
                  <a:srgbClr val="255F82"/>
                </a:solidFill>
                <a:latin typeface="Bell MT" panose="02020503060305020303" pitchFamily="18" charset="0"/>
              </a:rPr>
              <a:t>Slides Credit</a:t>
            </a:r>
          </a:p>
        </p:txBody>
      </p:sp>
      <p:sp>
        <p:nvSpPr>
          <p:cNvPr id="8" name="Rectangle 3">
            <a:extLst>
              <a:ext uri="{FF2B5EF4-FFF2-40B4-BE49-F238E27FC236}">
                <a16:creationId xmlns:a16="http://schemas.microsoft.com/office/drawing/2014/main" id="{FC119D92-282A-4419-83DE-475D98AA5482}"/>
              </a:ext>
            </a:extLst>
          </p:cNvPr>
          <p:cNvSpPr txBox="1">
            <a:spLocks noChangeArrowheads="1"/>
          </p:cNvSpPr>
          <p:nvPr/>
        </p:nvSpPr>
        <p:spPr>
          <a:xfrm>
            <a:off x="554669" y="1084230"/>
            <a:ext cx="11080592" cy="5257800"/>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400" b="1">
                <a:solidFill>
                  <a:srgbClr val="255F82"/>
                </a:solidFill>
                <a:latin typeface="微软雅黑" panose="020B0503020204020204" pitchFamily="34" charset="-122"/>
                <a:ea typeface="微软雅黑" panose="020B0503020204020204" pitchFamily="34" charset="-122"/>
              </a:defRPr>
            </a:lvl1pPr>
            <a:lvl2pPr marL="685800" lvl="1" indent="-228600">
              <a:lnSpc>
                <a:spcPct val="90000"/>
              </a:lnSpc>
              <a:spcBef>
                <a:spcPts val="5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endParaRPr lang="en-US" sz="1800" dirty="0"/>
          </a:p>
          <a:p>
            <a:pPr marL="457200" lvl="1" indent="0">
              <a:buNone/>
            </a:pPr>
            <a:r>
              <a:rPr lang="en-US" dirty="0">
                <a:solidFill>
                  <a:schemeClr val="tx1">
                    <a:lumMod val="75000"/>
                    <a:lumOff val="25000"/>
                  </a:schemeClr>
                </a:solidFill>
                <a:latin typeface="+mn-lt"/>
                <a:cs typeface="Arial" panose="020B0604020202020204" pitchFamily="34" charset="0"/>
              </a:rPr>
              <a:t>[1] Jure et al. graphs in Mining of Massive Datasets.</a:t>
            </a:r>
          </a:p>
          <a:p>
            <a:pPr marL="457200" lvl="1" indent="0">
              <a:buNone/>
            </a:pPr>
            <a:r>
              <a:rPr lang="en-US" dirty="0">
                <a:solidFill>
                  <a:schemeClr val="tx1">
                    <a:lumMod val="75000"/>
                    <a:lumOff val="25000"/>
                  </a:schemeClr>
                </a:solidFill>
                <a:latin typeface="+mn-lt"/>
                <a:cs typeface="Arial" panose="020B0604020202020204" pitchFamily="34" charset="0"/>
              </a:rPr>
              <a:t>[2] Ulrike. A Tutorial on Spectral Clustering.</a:t>
            </a:r>
          </a:p>
          <a:p>
            <a:pPr marL="457200" lvl="1" indent="0">
              <a:buNone/>
            </a:pPr>
            <a:r>
              <a:rPr lang="en-US" dirty="0">
                <a:solidFill>
                  <a:schemeClr val="tx1">
                    <a:lumMod val="75000"/>
                    <a:lumOff val="25000"/>
                  </a:schemeClr>
                </a:solidFill>
                <a:latin typeface="+mn-lt"/>
                <a:cs typeface="Arial" panose="020B0604020202020204" pitchFamily="34" charset="0"/>
              </a:rPr>
              <a:t>[3] Tan et al. Social Network in Introduction to Data Mining.</a:t>
            </a:r>
          </a:p>
          <a:p>
            <a:pPr marL="457200" lvl="1" indent="0">
              <a:buNone/>
            </a:pPr>
            <a:endParaRPr lang="en-US" sz="1800" dirty="0"/>
          </a:p>
          <a:p>
            <a:pPr marL="457200" lvl="1" indent="0">
              <a:buNone/>
            </a:pPr>
            <a:endParaRPr lang="en-US" sz="1800" dirty="0"/>
          </a:p>
        </p:txBody>
      </p:sp>
      <p:sp>
        <p:nvSpPr>
          <p:cNvPr id="9" name="矩形 8">
            <a:extLst>
              <a:ext uri="{FF2B5EF4-FFF2-40B4-BE49-F238E27FC236}">
                <a16:creationId xmlns:a16="http://schemas.microsoft.com/office/drawing/2014/main" id="{646570CC-A0B4-4122-9A88-5A355BC1CAFF}"/>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F3002550-4FA2-400B-89DD-A86A736363D5}"/>
              </a:ext>
            </a:extLst>
          </p:cNvPr>
          <p:cNvSpPr>
            <a:spLocks noGrp="1"/>
          </p:cNvSpPr>
          <p:nvPr>
            <p:ph type="sldNum" sz="quarter" idx="12"/>
          </p:nvPr>
        </p:nvSpPr>
        <p:spPr/>
        <p:txBody>
          <a:bodyPr/>
          <a:lstStyle/>
          <a:p>
            <a:fld id="{A2A4C435-CAFE-4904-AE06-866576AFAACA}" type="slidenum">
              <a:rPr lang="zh-CN" altLang="en-US" smtClean="0"/>
              <a:t>36</a:t>
            </a:fld>
            <a:endParaRPr lang="zh-CN" altLang="en-US"/>
          </a:p>
        </p:txBody>
      </p:sp>
    </p:spTree>
    <p:extLst>
      <p:ext uri="{BB962C8B-B14F-4D97-AF65-F5344CB8AC3E}">
        <p14:creationId xmlns:p14="http://schemas.microsoft.com/office/powerpoint/2010/main" val="109294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646570CC-A0B4-4122-9A88-5A355BC1CAFF}"/>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F42F7080-CD52-4CCE-9B24-DA4F945D496C}"/>
              </a:ext>
            </a:extLst>
          </p:cNvPr>
          <p:cNvSpPr>
            <a:spLocks noGrp="1" noChangeArrowheads="1"/>
          </p:cNvSpPr>
          <p:nvPr>
            <p:ph type="title"/>
          </p:nvPr>
        </p:nvSpPr>
        <p:spPr>
          <a:xfrm>
            <a:off x="990600" y="390525"/>
            <a:ext cx="8280400" cy="533400"/>
          </a:xfrm>
        </p:spPr>
        <p:txBody>
          <a:bodyPr>
            <a:noAutofit/>
          </a:bodyPr>
          <a:lstStyle/>
          <a:p>
            <a:r>
              <a:rPr lang="en-US" altLang="en-US" sz="3700" b="1" dirty="0">
                <a:solidFill>
                  <a:srgbClr val="255F82"/>
                </a:solidFill>
                <a:latin typeface="Bell MT" panose="02020503060305020303" pitchFamily="18" charset="0"/>
              </a:rPr>
              <a:t>Basics</a:t>
            </a:r>
          </a:p>
        </p:txBody>
      </p:sp>
      <p:sp>
        <p:nvSpPr>
          <p:cNvPr id="11" name="Learn non-linear classifiers by mapping features">
            <a:extLst>
              <a:ext uri="{FF2B5EF4-FFF2-40B4-BE49-F238E27FC236}">
                <a16:creationId xmlns:a16="http://schemas.microsoft.com/office/drawing/2014/main" id="{B45B1BB9-AEF4-45FD-8CC5-D10529339C58}"/>
              </a:ext>
            </a:extLst>
          </p:cNvPr>
          <p:cNvSpPr txBox="1">
            <a:spLocks/>
          </p:cNvSpPr>
          <p:nvPr/>
        </p:nvSpPr>
        <p:spPr>
          <a:xfrm>
            <a:off x="911225" y="1277964"/>
            <a:ext cx="11280775" cy="8022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 </a:t>
            </a:r>
            <a:r>
              <a:rPr lang="en-US" sz="2400" dirty="0">
                <a:solidFill>
                  <a:srgbClr val="255F82"/>
                </a:solidFill>
              </a:rPr>
              <a:t>walk</a:t>
            </a:r>
            <a:r>
              <a:rPr lang="en-US" sz="2400" dirty="0"/>
              <a:t> is an adjacent node sequence in G.</a:t>
            </a:r>
          </a:p>
          <a:p>
            <a:r>
              <a:rPr lang="en-US" sz="2400" dirty="0"/>
              <a:t>A </a:t>
            </a:r>
            <a:r>
              <a:rPr lang="en-US" sz="2400" dirty="0">
                <a:solidFill>
                  <a:srgbClr val="255F82"/>
                </a:solidFill>
              </a:rPr>
              <a:t>path</a:t>
            </a:r>
            <a:r>
              <a:rPr lang="en-US" sz="2400" dirty="0"/>
              <a:t> is a walk without repeated nodes.</a:t>
            </a:r>
          </a:p>
          <a:p>
            <a:r>
              <a:rPr lang="en-US" sz="2400" dirty="0"/>
              <a:t>The </a:t>
            </a:r>
            <a:r>
              <a:rPr lang="en-US" sz="2400" dirty="0">
                <a:solidFill>
                  <a:srgbClr val="255F82"/>
                </a:solidFill>
              </a:rPr>
              <a:t>length of a path </a:t>
            </a:r>
            <a:r>
              <a:rPr lang="en-US" sz="2400" dirty="0"/>
              <a:t>is equal to the number of links (hops) between starting and ending nodes of the path.</a:t>
            </a:r>
          </a:p>
          <a:p>
            <a:r>
              <a:rPr lang="en-US" sz="2400" dirty="0"/>
              <a:t>The longest </a:t>
            </a:r>
            <a:r>
              <a:rPr lang="en-US" sz="2400" dirty="0">
                <a:solidFill>
                  <a:srgbClr val="255F82"/>
                </a:solidFill>
              </a:rPr>
              <a:t>shortest path </a:t>
            </a:r>
            <a:r>
              <a:rPr lang="en-US" sz="2400" dirty="0"/>
              <a:t>between any two nodes is called the </a:t>
            </a:r>
            <a:r>
              <a:rPr lang="en-US" sz="2400" dirty="0">
                <a:solidFill>
                  <a:srgbClr val="255F82"/>
                </a:solidFill>
              </a:rPr>
              <a:t>diameter</a:t>
            </a:r>
            <a:r>
              <a:rPr lang="en-US" sz="2400" dirty="0"/>
              <a:t> of G.</a:t>
            </a:r>
          </a:p>
          <a:p>
            <a:r>
              <a:rPr lang="en-US" sz="2400" dirty="0"/>
              <a:t>The longest shortest path from a node u to all other nodes is called the </a:t>
            </a:r>
            <a:r>
              <a:rPr lang="en-US" sz="2400" dirty="0">
                <a:solidFill>
                  <a:srgbClr val="255F82"/>
                </a:solidFill>
              </a:rPr>
              <a:t>radius</a:t>
            </a:r>
            <a:r>
              <a:rPr lang="en-US" sz="2400" dirty="0"/>
              <a:t> of node u.</a:t>
            </a:r>
          </a:p>
          <a:p>
            <a:endParaRPr lang="en-US" sz="2400" dirty="0"/>
          </a:p>
        </p:txBody>
      </p:sp>
      <p:sp>
        <p:nvSpPr>
          <p:cNvPr id="2" name="灯片编号占位符 1">
            <a:extLst>
              <a:ext uri="{FF2B5EF4-FFF2-40B4-BE49-F238E27FC236}">
                <a16:creationId xmlns:a16="http://schemas.microsoft.com/office/drawing/2014/main" id="{77DF0144-C2D6-4032-8262-3F2545A63060}"/>
              </a:ext>
            </a:extLst>
          </p:cNvPr>
          <p:cNvSpPr>
            <a:spLocks noGrp="1"/>
          </p:cNvSpPr>
          <p:nvPr>
            <p:ph type="sldNum" sz="quarter" idx="12"/>
          </p:nvPr>
        </p:nvSpPr>
        <p:spPr/>
        <p:txBody>
          <a:bodyPr/>
          <a:lstStyle/>
          <a:p>
            <a:fld id="{A2A4C435-CAFE-4904-AE06-866576AFAACA}" type="slidenum">
              <a:rPr lang="zh-CN" altLang="en-US" smtClean="0"/>
              <a:t>4</a:t>
            </a:fld>
            <a:endParaRPr lang="zh-CN" altLang="en-US"/>
          </a:p>
        </p:txBody>
      </p:sp>
    </p:spTree>
    <p:extLst>
      <p:ext uri="{BB962C8B-B14F-4D97-AF65-F5344CB8AC3E}">
        <p14:creationId xmlns:p14="http://schemas.microsoft.com/office/powerpoint/2010/main" val="3829393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646570CC-A0B4-4122-9A88-5A355BC1CAFF}"/>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F42F7080-CD52-4CCE-9B24-DA4F945D496C}"/>
              </a:ext>
            </a:extLst>
          </p:cNvPr>
          <p:cNvSpPr>
            <a:spLocks noGrp="1" noChangeArrowheads="1"/>
          </p:cNvSpPr>
          <p:nvPr>
            <p:ph type="title"/>
          </p:nvPr>
        </p:nvSpPr>
        <p:spPr>
          <a:xfrm>
            <a:off x="990600" y="390525"/>
            <a:ext cx="8280400" cy="533400"/>
          </a:xfrm>
        </p:spPr>
        <p:txBody>
          <a:bodyPr>
            <a:noAutofit/>
          </a:bodyPr>
          <a:lstStyle/>
          <a:p>
            <a:r>
              <a:rPr lang="en-US" altLang="en-US" sz="3700" b="1" dirty="0">
                <a:solidFill>
                  <a:srgbClr val="255F82"/>
                </a:solidFill>
                <a:latin typeface="Bell MT" panose="02020503060305020303" pitchFamily="18" charset="0"/>
              </a:rPr>
              <a:t>Basics</a:t>
            </a:r>
          </a:p>
        </p:txBody>
      </p:sp>
      <p:sp>
        <p:nvSpPr>
          <p:cNvPr id="11" name="Learn non-linear classifiers by mapping features">
            <a:extLst>
              <a:ext uri="{FF2B5EF4-FFF2-40B4-BE49-F238E27FC236}">
                <a16:creationId xmlns:a16="http://schemas.microsoft.com/office/drawing/2014/main" id="{B45B1BB9-AEF4-45FD-8CC5-D10529339C58}"/>
              </a:ext>
            </a:extLst>
          </p:cNvPr>
          <p:cNvSpPr txBox="1">
            <a:spLocks/>
          </p:cNvSpPr>
          <p:nvPr/>
        </p:nvSpPr>
        <p:spPr>
          <a:xfrm>
            <a:off x="911225" y="1277964"/>
            <a:ext cx="11280775" cy="8022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An </a:t>
            </a:r>
            <a:r>
              <a:rPr lang="en-US" sz="2400" dirty="0">
                <a:solidFill>
                  <a:srgbClr val="255F82"/>
                </a:solidFill>
              </a:rPr>
              <a:t>adjacency matrix </a:t>
            </a:r>
            <a:r>
              <a:rPr lang="en-US" sz="2400" dirty="0"/>
              <a:t>A is a square matrix whose elements indicate whether pairs of nodes are adjacent or not in a graph, i.e., (0,1) matrix.</a:t>
            </a:r>
          </a:p>
          <a:p>
            <a:r>
              <a:rPr lang="en-US" sz="2400" dirty="0"/>
              <a:t>The </a:t>
            </a:r>
            <a:r>
              <a:rPr lang="en-US" sz="2400" dirty="0">
                <a:solidFill>
                  <a:srgbClr val="255F82"/>
                </a:solidFill>
              </a:rPr>
              <a:t>Laplacian matrix </a:t>
            </a:r>
            <a:r>
              <a:rPr lang="en-US" sz="2400" dirty="0"/>
              <a:t>L of graph G is a combination of the adjacency matrix and </a:t>
            </a:r>
            <a:r>
              <a:rPr lang="en-US" sz="2400" dirty="0">
                <a:solidFill>
                  <a:srgbClr val="255F82"/>
                </a:solidFill>
              </a:rPr>
              <a:t>degree matrix</a:t>
            </a:r>
            <a:r>
              <a:rPr lang="en-US" sz="2400" dirty="0"/>
              <a:t>: L = D- A, where D is the degree matrix.</a:t>
            </a:r>
          </a:p>
        </p:txBody>
      </p:sp>
      <p:pic>
        <p:nvPicPr>
          <p:cNvPr id="6" name="Picture 5" descr="network.pdf">
            <a:extLst>
              <a:ext uri="{FF2B5EF4-FFF2-40B4-BE49-F238E27FC236}">
                <a16:creationId xmlns:a16="http://schemas.microsoft.com/office/drawing/2014/main" id="{7416597F-877E-4A24-AEA2-696EC29B0A1F}"/>
              </a:ext>
            </a:extLst>
          </p:cNvPr>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985683" y="3424519"/>
            <a:ext cx="4218413" cy="1606350"/>
          </a:xfrm>
          <a:prstGeom prst="rect">
            <a:avLst/>
          </a:prstGeom>
        </p:spPr>
      </p:pic>
      <p:pic>
        <p:nvPicPr>
          <p:cNvPr id="7" name="Picture 6">
            <a:extLst>
              <a:ext uri="{FF2B5EF4-FFF2-40B4-BE49-F238E27FC236}">
                <a16:creationId xmlns:a16="http://schemas.microsoft.com/office/drawing/2014/main" id="{A6E2B214-A009-401D-8AD2-78E26A3B0180}"/>
              </a:ext>
            </a:extLst>
          </p:cNvPr>
          <p:cNvPicPr>
            <a:picLocks noChangeAspect="1"/>
          </p:cNvPicPr>
          <p:nvPr/>
        </p:nvPicPr>
        <p:blipFill>
          <a:blip r:embed="rId5"/>
          <a:stretch>
            <a:fillRect/>
          </a:stretch>
        </p:blipFill>
        <p:spPr>
          <a:xfrm>
            <a:off x="6405283" y="2967319"/>
            <a:ext cx="4146915" cy="2941296"/>
          </a:xfrm>
          <a:prstGeom prst="rect">
            <a:avLst/>
          </a:prstGeom>
        </p:spPr>
      </p:pic>
      <p:sp>
        <p:nvSpPr>
          <p:cNvPr id="2" name="灯片编号占位符 1">
            <a:extLst>
              <a:ext uri="{FF2B5EF4-FFF2-40B4-BE49-F238E27FC236}">
                <a16:creationId xmlns:a16="http://schemas.microsoft.com/office/drawing/2014/main" id="{FAFDA840-49A6-439E-9317-EC709F750169}"/>
              </a:ext>
            </a:extLst>
          </p:cNvPr>
          <p:cNvSpPr>
            <a:spLocks noGrp="1"/>
          </p:cNvSpPr>
          <p:nvPr>
            <p:ph type="sldNum" sz="quarter" idx="12"/>
          </p:nvPr>
        </p:nvSpPr>
        <p:spPr/>
        <p:txBody>
          <a:bodyPr/>
          <a:lstStyle/>
          <a:p>
            <a:fld id="{A2A4C435-CAFE-4904-AE06-866576AFAACA}" type="slidenum">
              <a:rPr lang="zh-CN" altLang="en-US" smtClean="0"/>
              <a:t>5</a:t>
            </a:fld>
            <a:endParaRPr lang="zh-CN" altLang="en-US"/>
          </a:p>
        </p:txBody>
      </p:sp>
    </p:spTree>
    <p:extLst>
      <p:ext uri="{BB962C8B-B14F-4D97-AF65-F5344CB8AC3E}">
        <p14:creationId xmlns:p14="http://schemas.microsoft.com/office/powerpoint/2010/main" val="1860171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0622D9F-4655-4920-878E-95D3E74766FD}"/>
              </a:ext>
            </a:extLst>
          </p:cNvPr>
          <p:cNvSpPr/>
          <p:nvPr/>
        </p:nvSpPr>
        <p:spPr>
          <a:xfrm>
            <a:off x="-2070" y="6646299"/>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2">
            <a:extLst>
              <a:ext uri="{FF2B5EF4-FFF2-40B4-BE49-F238E27FC236}">
                <a16:creationId xmlns:a16="http://schemas.microsoft.com/office/drawing/2014/main" id="{8BCF5FB4-1434-4B30-98DF-018F179683F5}"/>
              </a:ext>
            </a:extLst>
          </p:cNvPr>
          <p:cNvSpPr>
            <a:spLocks noGrp="1" noChangeArrowheads="1"/>
          </p:cNvSpPr>
          <p:nvPr>
            <p:ph type="title"/>
          </p:nvPr>
        </p:nvSpPr>
        <p:spPr>
          <a:xfrm>
            <a:off x="923925" y="504825"/>
            <a:ext cx="8280400" cy="533400"/>
          </a:xfrm>
        </p:spPr>
        <p:txBody>
          <a:bodyPr>
            <a:noAutofit/>
          </a:bodyPr>
          <a:lstStyle/>
          <a:p>
            <a:r>
              <a:rPr lang="en-US" altLang="en-US" sz="3700" b="1" dirty="0">
                <a:solidFill>
                  <a:srgbClr val="255F82"/>
                </a:solidFill>
                <a:latin typeface="Bell MT" panose="02020503060305020303" pitchFamily="18" charset="0"/>
              </a:rPr>
              <a:t>Basics</a:t>
            </a:r>
          </a:p>
        </p:txBody>
      </p:sp>
      <mc:AlternateContent xmlns:mc="http://schemas.openxmlformats.org/markup-compatibility/2006" xmlns:a14="http://schemas.microsoft.com/office/drawing/2010/main">
        <mc:Choice Requires="a14">
          <p:sp>
            <p:nvSpPr>
              <p:cNvPr id="9" name="Learn non-linear classifiers by mapping features">
                <a:extLst>
                  <a:ext uri="{FF2B5EF4-FFF2-40B4-BE49-F238E27FC236}">
                    <a16:creationId xmlns:a16="http://schemas.microsoft.com/office/drawing/2014/main" id="{1194D662-462D-41B1-BEB4-98FD501FADE4}"/>
                  </a:ext>
                </a:extLst>
              </p:cNvPr>
              <p:cNvSpPr txBox="1">
                <a:spLocks/>
              </p:cNvSpPr>
              <p:nvPr/>
            </p:nvSpPr>
            <p:spPr>
              <a:xfrm>
                <a:off x="911225" y="1277964"/>
                <a:ext cx="11280775" cy="8022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Given a signal on the nodes,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𝑛</m:t>
                        </m:r>
                      </m:sup>
                    </m:sSup>
                  </m:oMath>
                </a14:m>
                <a:r>
                  <a:rPr lang="en-US" sz="2400" dirty="0"/>
                  <a:t>, the action of L on x is</a:t>
                </a:r>
              </a:p>
              <a:p>
                <a:endParaRPr lang="en-US" sz="2400" dirty="0"/>
              </a:p>
              <a:p>
                <a:pPr marL="0" indent="0">
                  <a:buNone/>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𝐿</m:t>
                      </m:r>
                      <m:sSub>
                        <m:sSubPr>
                          <m:ctrlPr>
                            <a:rPr lang="en-US" sz="2400" i="1">
                              <a:latin typeface="Cambria Math" panose="02040503050406030204" pitchFamily="18" charset="0"/>
                            </a:rPr>
                          </m:ctrlPr>
                        </m:sSubPr>
                        <m:e>
                          <m:r>
                            <a:rPr lang="en-US" sz="2400" i="1">
                              <a:latin typeface="Cambria Math" panose="02040503050406030204" pitchFamily="18" charset="0"/>
                            </a:rPr>
                            <m:t>𝑥</m:t>
                          </m:r>
                          <m:r>
                            <a:rPr lang="en-US" sz="2400" b="0" i="1" smtClean="0">
                              <a:latin typeface="Cambria Math" panose="02040503050406030204" pitchFamily="18" charset="0"/>
                            </a:rPr>
                            <m:t>]</m:t>
                          </m:r>
                        </m:e>
                        <m:sub>
                          <m:r>
                            <a:rPr lang="en-US" sz="2400" b="0" i="1" smtClean="0">
                              <a:latin typeface="Cambria Math" panose="02040503050406030204" pitchFamily="18" charset="0"/>
                            </a:rPr>
                            <m:t>𝑖</m:t>
                          </m:r>
                        </m:sub>
                      </m:sSub>
                      <m:r>
                        <a:rPr lang="en-US" sz="2400" i="1" smtClean="0">
                          <a:latin typeface="Cambria Math" panose="02040503050406030204" pitchFamily="18" charset="0"/>
                        </a:rPr>
                        <m:t>=</m:t>
                      </m:r>
                      <m:r>
                        <m:rPr>
                          <m:sty m:val="p"/>
                        </m:rPr>
                        <a:rPr lang="en-US" sz="2400" b="0" i="0" smtClean="0">
                          <a:latin typeface="Cambria Math" panose="02040503050406030204" pitchFamily="18" charset="0"/>
                        </a:rPr>
                        <m:t>deg</m:t>
                      </m:r>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𝑎𝑣𝑒𝑟𝑎𝑔𝑒</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𝑜𝑛</m:t>
                      </m:r>
                      <m:r>
                        <a:rPr lang="en-US" sz="2400" b="0" i="1" smtClean="0">
                          <a:latin typeface="Cambria Math" panose="02040503050406030204" pitchFamily="18" charset="0"/>
                        </a:rPr>
                        <m:t> </m:t>
                      </m:r>
                      <m:r>
                        <a:rPr lang="en-US" sz="2400" b="0" i="1" smtClean="0">
                          <a:latin typeface="Cambria Math" panose="02040503050406030204" pitchFamily="18" charset="0"/>
                        </a:rPr>
                        <m:t>𝑛𝑒𝑖𝑔h𝑏𝑜𝑟𝑠</m:t>
                      </m:r>
                      <m:r>
                        <a:rPr lang="en-US" sz="2400" b="0" i="1" smtClean="0">
                          <a:latin typeface="Cambria Math" panose="02040503050406030204" pitchFamily="18" charset="0"/>
                        </a:rPr>
                        <m:t> </m:t>
                      </m:r>
                      <m:r>
                        <a:rPr lang="en-US" sz="2400" b="0" i="1" smtClean="0">
                          <a:latin typeface="Cambria Math" panose="02040503050406030204" pitchFamily="18" charset="0"/>
                        </a:rPr>
                        <m:t>𝑜𝑓𝑖</m:t>
                      </m:r>
                      <m:r>
                        <a:rPr lang="en-US" sz="2400" b="0" i="1" smtClean="0">
                          <a:latin typeface="Cambria Math" panose="02040503050406030204" pitchFamily="18" charset="0"/>
                        </a:rPr>
                        <m:t>)</m:t>
                      </m:r>
                    </m:oMath>
                  </m:oMathPara>
                </a14:m>
                <a:endParaRPr lang="en-US" sz="2400" dirty="0"/>
              </a:p>
              <a:p>
                <a:pPr marL="0" indent="0">
                  <a:buNone/>
                </a:pPr>
                <a:endParaRPr lang="en-US" sz="2400" dirty="0"/>
              </a:p>
              <a:p>
                <a:r>
                  <a:rPr lang="en-US" sz="2400" dirty="0"/>
                  <a:t>The Laplacian quadratic form is </a:t>
                </a:r>
              </a:p>
              <a:p>
                <a:endParaRPr lang="en-US" sz="2400" dirty="0"/>
              </a:p>
              <a:p>
                <a:pPr marL="0" indent="0">
                  <a:buNone/>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𝐿𝑥</m:t>
                      </m:r>
                      <m:r>
                        <a:rPr lang="en-US" sz="2400" i="1" smtClean="0">
                          <a:latin typeface="Cambria Math" panose="02040503050406030204" pitchFamily="18" charset="0"/>
                        </a:rPr>
                        <m:t>=</m:t>
                      </m:r>
                      <m:nary>
                        <m:naryPr>
                          <m:chr m:val="∑"/>
                          <m:supHide m:val="on"/>
                          <m:ctrlPr>
                            <a:rPr lang="en-US" sz="2400" i="1" smtClean="0">
                              <a:latin typeface="Cambria Math" panose="02040503050406030204" pitchFamily="18" charset="0"/>
                            </a:rPr>
                          </m:ctrlPr>
                        </m:naryPr>
                        <m:sub>
                          <m:r>
                            <m:rPr>
                              <m:brk m:alnAt="7"/>
                            </m:rP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sub>
                        <m:sup/>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𝑏</m:t>
                              </m:r>
                            </m:sub>
                          </m:sSub>
                        </m:e>
                      </m:nary>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m:t>
                          </m:r>
                        </m:e>
                        <m:sup>
                          <m:r>
                            <a:rPr lang="en-US" sz="2400" i="1" smtClean="0">
                              <a:latin typeface="Cambria Math" panose="02040503050406030204" pitchFamily="18" charset="0"/>
                            </a:rPr>
                            <m:t>2</m:t>
                          </m:r>
                        </m:sup>
                      </m:sSup>
                    </m:oMath>
                  </m:oMathPara>
                </a14:m>
                <a:endParaRPr lang="en-US" sz="2400" dirty="0"/>
              </a:p>
              <a:p>
                <a:pPr marL="0" indent="0">
                  <a:buNone/>
                </a:pPr>
                <a:endParaRPr lang="en-US" sz="2400" dirty="0"/>
              </a:p>
              <a:p>
                <a:pPr marL="0" indent="0">
                  <a:buNone/>
                </a:pPr>
                <a:r>
                  <a:rPr lang="en-US" sz="2400" dirty="0"/>
                  <a:t>This form measures the smoothness of signal x over the graph structure.</a:t>
                </a:r>
              </a:p>
            </p:txBody>
          </p:sp>
        </mc:Choice>
        <mc:Fallback xmlns="">
          <p:sp>
            <p:nvSpPr>
              <p:cNvPr id="9" name="Learn non-linear classifiers by mapping features">
                <a:extLst>
                  <a:ext uri="{FF2B5EF4-FFF2-40B4-BE49-F238E27FC236}">
                    <a16:creationId xmlns:a16="http://schemas.microsoft.com/office/drawing/2014/main" id="{1194D662-462D-41B1-BEB4-98FD501FADE4}"/>
                  </a:ext>
                </a:extLst>
              </p:cNvPr>
              <p:cNvSpPr txBox="1">
                <a:spLocks noRot="1" noChangeAspect="1" noMove="1" noResize="1" noEditPoints="1" noAdjustHandles="1" noChangeArrowheads="1" noChangeShapeType="1" noTextEdit="1"/>
              </p:cNvSpPr>
              <p:nvPr/>
            </p:nvSpPr>
            <p:spPr>
              <a:xfrm>
                <a:off x="911225" y="1277964"/>
                <a:ext cx="11280775" cy="8022433"/>
              </a:xfrm>
              <a:prstGeom prst="rect">
                <a:avLst/>
              </a:prstGeom>
              <a:blipFill>
                <a:blip r:embed="rId4"/>
                <a:stretch>
                  <a:fillRect l="-810" t="-988"/>
                </a:stretch>
              </a:blipFill>
            </p:spPr>
            <p:txBody>
              <a:bodyPr/>
              <a:lstStyle/>
              <a:p>
                <a:r>
                  <a:rPr lang="en-US">
                    <a:noFill/>
                  </a:rPr>
                  <a:t> </a:t>
                </a:r>
              </a:p>
            </p:txBody>
          </p:sp>
        </mc:Fallback>
      </mc:AlternateContent>
      <p:sp>
        <p:nvSpPr>
          <p:cNvPr id="2" name="灯片编号占位符 1">
            <a:extLst>
              <a:ext uri="{FF2B5EF4-FFF2-40B4-BE49-F238E27FC236}">
                <a16:creationId xmlns:a16="http://schemas.microsoft.com/office/drawing/2014/main" id="{9E8C0CA5-85C8-413B-BD6B-989DFB26098F}"/>
              </a:ext>
            </a:extLst>
          </p:cNvPr>
          <p:cNvSpPr>
            <a:spLocks noGrp="1"/>
          </p:cNvSpPr>
          <p:nvPr>
            <p:ph type="sldNum" sz="quarter" idx="12"/>
          </p:nvPr>
        </p:nvSpPr>
        <p:spPr/>
        <p:txBody>
          <a:bodyPr/>
          <a:lstStyle/>
          <a:p>
            <a:fld id="{A2A4C435-CAFE-4904-AE06-866576AFAACA}" type="slidenum">
              <a:rPr lang="zh-CN" altLang="en-US" smtClean="0"/>
              <a:t>6</a:t>
            </a:fld>
            <a:endParaRPr lang="zh-CN" altLang="en-US"/>
          </a:p>
        </p:txBody>
      </p:sp>
    </p:spTree>
    <p:custDataLst>
      <p:tags r:id="rId1"/>
    </p:custDataLst>
    <p:extLst>
      <p:ext uri="{BB962C8B-B14F-4D97-AF65-F5344CB8AC3E}">
        <p14:creationId xmlns:p14="http://schemas.microsoft.com/office/powerpoint/2010/main" val="2235526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874F431-818F-410A-878E-0650E8FDE7B0}"/>
              </a:ext>
            </a:extLst>
          </p:cNvPr>
          <p:cNvSpPr/>
          <p:nvPr/>
        </p:nvSpPr>
        <p:spPr>
          <a:xfrm>
            <a:off x="-2070" y="0"/>
            <a:ext cx="12194070" cy="6858000"/>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Bell MT" panose="02020503060305020303" pitchFamily="18" charset="0"/>
            </a:endParaRPr>
          </a:p>
        </p:txBody>
      </p:sp>
      <p:sp>
        <p:nvSpPr>
          <p:cNvPr id="2" name="矩形 1">
            <a:extLst>
              <a:ext uri="{FF2B5EF4-FFF2-40B4-BE49-F238E27FC236}">
                <a16:creationId xmlns:a16="http://schemas.microsoft.com/office/drawing/2014/main" id="{343D4284-C1DD-47AB-9F27-C22F5761E07F}"/>
              </a:ext>
            </a:extLst>
          </p:cNvPr>
          <p:cNvSpPr/>
          <p:nvPr/>
        </p:nvSpPr>
        <p:spPr>
          <a:xfrm>
            <a:off x="-2440" y="2197100"/>
            <a:ext cx="6799480" cy="523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3">
            <a:extLst>
              <a:ext uri="{FF2B5EF4-FFF2-40B4-BE49-F238E27FC236}">
                <a16:creationId xmlns:a16="http://schemas.microsoft.com/office/drawing/2014/main" id="{5D6D6A61-83F7-457B-B586-F2DC77308B9D}"/>
              </a:ext>
            </a:extLst>
          </p:cNvPr>
          <p:cNvSpPr txBox="1">
            <a:spLocks noChangeArrowheads="1"/>
          </p:cNvSpPr>
          <p:nvPr/>
        </p:nvSpPr>
        <p:spPr>
          <a:xfrm>
            <a:off x="654008" y="2244460"/>
            <a:ext cx="8763000" cy="523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lvl1pPr fontAlgn="base">
              <a:lnSpc>
                <a:spcPct val="90000"/>
              </a:lnSpc>
              <a:spcBef>
                <a:spcPct val="0"/>
              </a:spcBef>
              <a:spcAft>
                <a:spcPct val="0"/>
              </a:spcAft>
              <a:buNone/>
              <a:defRPr sz="4200" b="1" kern="0">
                <a:solidFill>
                  <a:schemeClr val="bg1"/>
                </a:solidFill>
                <a:latin typeface="Bell MT" panose="02020503060305020303" pitchFamily="18" charset="0"/>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solidFill>
                  <a:srgbClr val="255F82"/>
                </a:solidFill>
              </a:rPr>
              <a:t>Node Importance</a:t>
            </a:r>
          </a:p>
          <a:p>
            <a:endParaRPr lang="en-US" altLang="zh-TW" sz="2400" dirty="0">
              <a:solidFill>
                <a:srgbClr val="255F82"/>
              </a:solidFill>
            </a:endParaRPr>
          </a:p>
        </p:txBody>
      </p:sp>
      <p:sp>
        <p:nvSpPr>
          <p:cNvPr id="3" name="灯片编号占位符 2">
            <a:extLst>
              <a:ext uri="{FF2B5EF4-FFF2-40B4-BE49-F238E27FC236}">
                <a16:creationId xmlns:a16="http://schemas.microsoft.com/office/drawing/2014/main" id="{62D77D57-82C3-427A-A6F2-42AFF3B8A517}"/>
              </a:ext>
            </a:extLst>
          </p:cNvPr>
          <p:cNvSpPr>
            <a:spLocks noGrp="1"/>
          </p:cNvSpPr>
          <p:nvPr>
            <p:ph type="sldNum" sz="quarter" idx="12"/>
          </p:nvPr>
        </p:nvSpPr>
        <p:spPr/>
        <p:txBody>
          <a:bodyPr/>
          <a:lstStyle/>
          <a:p>
            <a:fld id="{A2A4C435-CAFE-4904-AE06-866576AFAACA}" type="slidenum">
              <a:rPr lang="zh-CN" altLang="en-US" smtClean="0"/>
              <a:t>7</a:t>
            </a:fld>
            <a:endParaRPr lang="zh-CN" altLang="en-US"/>
          </a:p>
        </p:txBody>
      </p:sp>
    </p:spTree>
    <p:extLst>
      <p:ext uri="{BB962C8B-B14F-4D97-AF65-F5344CB8AC3E}">
        <p14:creationId xmlns:p14="http://schemas.microsoft.com/office/powerpoint/2010/main" val="2614255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1EE9FFCB-7633-43FB-A376-FE6B2BC5B084}"/>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D5ABF4A9-B5E2-4475-82BE-CF935F10DAF7}"/>
              </a:ext>
            </a:extLst>
          </p:cNvPr>
          <p:cNvSpPr txBox="1">
            <a:spLocks noChangeArrowheads="1"/>
          </p:cNvSpPr>
          <p:nvPr/>
        </p:nvSpPr>
        <p:spPr>
          <a:xfrm>
            <a:off x="911225" y="453513"/>
            <a:ext cx="8280400" cy="53340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255F82"/>
                </a:solidFill>
                <a:latin typeface="Bell MT" panose="02020503060305020303" pitchFamily="18" charset="0"/>
              </a:rPr>
              <a:t>Node Importance</a:t>
            </a:r>
          </a:p>
        </p:txBody>
      </p:sp>
      <p:sp>
        <p:nvSpPr>
          <p:cNvPr id="7" name="Content Placeholder 2">
            <a:extLst>
              <a:ext uri="{FF2B5EF4-FFF2-40B4-BE49-F238E27FC236}">
                <a16:creationId xmlns:a16="http://schemas.microsoft.com/office/drawing/2014/main" id="{ED18EC15-C8C2-47EF-90FF-2C7DF4A3608C}"/>
              </a:ext>
            </a:extLst>
          </p:cNvPr>
          <p:cNvSpPr>
            <a:spLocks noGrp="1"/>
          </p:cNvSpPr>
          <p:nvPr>
            <p:ph idx="1"/>
          </p:nvPr>
        </p:nvSpPr>
        <p:spPr>
          <a:xfrm>
            <a:off x="911224" y="1221043"/>
            <a:ext cx="11280775" cy="5181600"/>
          </a:xfrm>
        </p:spPr>
        <p:txBody>
          <a:bodyPr>
            <a:noAutofit/>
          </a:bodyPr>
          <a:lstStyle/>
          <a:p>
            <a:r>
              <a:rPr lang="en-US" sz="2800" dirty="0"/>
              <a:t>Not all nodes are equally important</a:t>
            </a:r>
          </a:p>
          <a:p>
            <a:endParaRPr lang="en-US" sz="2400" dirty="0"/>
          </a:p>
          <a:p>
            <a:r>
              <a:rPr lang="en-US" dirty="0"/>
              <a:t>Find out the most important nodes (influential entities) in one network</a:t>
            </a:r>
          </a:p>
          <a:p>
            <a:pPr lvl="1"/>
            <a:endParaRPr lang="en-US" sz="2400" dirty="0"/>
          </a:p>
          <a:p>
            <a:r>
              <a:rPr lang="en-US" sz="2800" dirty="0">
                <a:solidFill>
                  <a:srgbClr val="000000"/>
                </a:solidFill>
              </a:rPr>
              <a:t>Commonly-used measures</a:t>
            </a:r>
          </a:p>
          <a:p>
            <a:pPr lvl="1"/>
            <a:r>
              <a:rPr lang="en-US" sz="2400" dirty="0"/>
              <a:t>Degree Centrality</a:t>
            </a:r>
          </a:p>
          <a:p>
            <a:pPr lvl="1"/>
            <a:r>
              <a:rPr lang="en-US" sz="2400" dirty="0"/>
              <a:t>Closeness Centrality</a:t>
            </a:r>
          </a:p>
        </p:txBody>
      </p:sp>
      <p:sp>
        <p:nvSpPr>
          <p:cNvPr id="2" name="灯片编号占位符 1">
            <a:extLst>
              <a:ext uri="{FF2B5EF4-FFF2-40B4-BE49-F238E27FC236}">
                <a16:creationId xmlns:a16="http://schemas.microsoft.com/office/drawing/2014/main" id="{89B13F16-B246-4F03-AD37-668E473E84F3}"/>
              </a:ext>
            </a:extLst>
          </p:cNvPr>
          <p:cNvSpPr>
            <a:spLocks noGrp="1"/>
          </p:cNvSpPr>
          <p:nvPr>
            <p:ph type="sldNum" sz="quarter" idx="12"/>
          </p:nvPr>
        </p:nvSpPr>
        <p:spPr/>
        <p:txBody>
          <a:bodyPr/>
          <a:lstStyle/>
          <a:p>
            <a:fld id="{A2A4C435-CAFE-4904-AE06-866576AFAACA}" type="slidenum">
              <a:rPr lang="zh-CN" altLang="en-US" smtClean="0"/>
              <a:t>8</a:t>
            </a:fld>
            <a:endParaRPr lang="zh-CN" altLang="en-US"/>
          </a:p>
        </p:txBody>
      </p:sp>
    </p:spTree>
    <p:extLst>
      <p:ext uri="{BB962C8B-B14F-4D97-AF65-F5344CB8AC3E}">
        <p14:creationId xmlns:p14="http://schemas.microsoft.com/office/powerpoint/2010/main" val="3244265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0622D9F-4655-4920-878E-95D3E74766FD}"/>
              </a:ext>
            </a:extLst>
          </p:cNvPr>
          <p:cNvSpPr/>
          <p:nvPr/>
        </p:nvSpPr>
        <p:spPr>
          <a:xfrm>
            <a:off x="-2070" y="6636774"/>
            <a:ext cx="12194070" cy="221226"/>
          </a:xfrm>
          <a:prstGeom prst="rect">
            <a:avLst/>
          </a:prstGeom>
          <a:solidFill>
            <a:srgbClr val="255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2">
            <a:extLst>
              <a:ext uri="{FF2B5EF4-FFF2-40B4-BE49-F238E27FC236}">
                <a16:creationId xmlns:a16="http://schemas.microsoft.com/office/drawing/2014/main" id="{BB0BE803-ACA1-4B49-BA31-0BFE12773369}"/>
              </a:ext>
            </a:extLst>
          </p:cNvPr>
          <p:cNvSpPr txBox="1">
            <a:spLocks noChangeArrowheads="1"/>
          </p:cNvSpPr>
          <p:nvPr/>
        </p:nvSpPr>
        <p:spPr>
          <a:xfrm>
            <a:off x="979372" y="279130"/>
            <a:ext cx="8585200" cy="68580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255F82"/>
                </a:solidFill>
                <a:latin typeface="Bell MT" panose="02020503060305020303" pitchFamily="18" charset="0"/>
              </a:rPr>
              <a:t>Degree Centrality</a:t>
            </a:r>
            <a:endParaRPr lang="en-US" altLang="en-US" dirty="0"/>
          </a:p>
        </p:txBody>
      </p:sp>
      <p:sp>
        <p:nvSpPr>
          <p:cNvPr id="6" name="Content Placeholder 2">
            <a:extLst>
              <a:ext uri="{FF2B5EF4-FFF2-40B4-BE49-F238E27FC236}">
                <a16:creationId xmlns:a16="http://schemas.microsoft.com/office/drawing/2014/main" id="{48C46C3D-4785-4F4A-B30D-7673ABCAAF58}"/>
              </a:ext>
            </a:extLst>
          </p:cNvPr>
          <p:cNvSpPr>
            <a:spLocks noGrp="1"/>
          </p:cNvSpPr>
          <p:nvPr>
            <p:ph idx="1"/>
          </p:nvPr>
        </p:nvSpPr>
        <p:spPr>
          <a:xfrm>
            <a:off x="979372" y="1315279"/>
            <a:ext cx="10271724" cy="3566286"/>
          </a:xfrm>
        </p:spPr>
        <p:txBody>
          <a:bodyPr>
            <a:normAutofit/>
          </a:bodyPr>
          <a:lstStyle/>
          <a:p>
            <a:r>
              <a:rPr lang="en-US" sz="2400" dirty="0"/>
              <a:t>The importance of a node is determined by the number of nodes adjacent to it</a:t>
            </a:r>
          </a:p>
          <a:p>
            <a:pPr lvl="1"/>
            <a:r>
              <a:rPr lang="en-US" sz="2000" dirty="0"/>
              <a:t>The larger the degree, the more important the node is</a:t>
            </a:r>
          </a:p>
          <a:p>
            <a:pPr lvl="1"/>
            <a:r>
              <a:rPr lang="en-US" sz="2000" dirty="0"/>
              <a:t>Only a small number of nodes have high degrees in many real-life networks</a:t>
            </a:r>
          </a:p>
          <a:p>
            <a:pPr lvl="1"/>
            <a:endParaRPr lang="en-US" sz="2000" dirty="0"/>
          </a:p>
          <a:p>
            <a:r>
              <a:rPr lang="en-US" sz="2400" dirty="0">
                <a:solidFill>
                  <a:srgbClr val="0000FF"/>
                </a:solidFill>
              </a:rPr>
              <a:t>Degree Centrality</a:t>
            </a:r>
          </a:p>
          <a:p>
            <a:pPr>
              <a:buNone/>
            </a:pPr>
            <a:endParaRPr lang="en-US" sz="2400" dirty="0"/>
          </a:p>
          <a:p>
            <a:r>
              <a:rPr lang="en-US" sz="2400" dirty="0">
                <a:solidFill>
                  <a:srgbClr val="0000FF"/>
                </a:solidFill>
              </a:rPr>
              <a:t>Normalized Degree Centrality</a:t>
            </a:r>
            <a:r>
              <a:rPr lang="en-US" sz="2400" dirty="0"/>
              <a:t>:  </a:t>
            </a:r>
          </a:p>
          <a:p>
            <a:endParaRPr lang="en-US" dirty="0"/>
          </a:p>
        </p:txBody>
      </p:sp>
      <p:pic>
        <p:nvPicPr>
          <p:cNvPr id="7" name="Picture 3">
            <a:extLst>
              <a:ext uri="{FF2B5EF4-FFF2-40B4-BE49-F238E27FC236}">
                <a16:creationId xmlns:a16="http://schemas.microsoft.com/office/drawing/2014/main" id="{6B16DAEA-74CE-41D7-AB15-14795D281779}"/>
              </a:ext>
            </a:extLst>
          </p:cNvPr>
          <p:cNvPicPr>
            <a:picLocks noChangeAspect="1"/>
          </p:cNvPicPr>
          <p:nvPr/>
        </p:nvPicPr>
        <p:blipFill>
          <a:blip r:embed="rId4"/>
          <a:stretch>
            <a:fillRect/>
          </a:stretch>
        </p:blipFill>
        <p:spPr>
          <a:xfrm>
            <a:off x="4400992" y="2977553"/>
            <a:ext cx="2862580" cy="902893"/>
          </a:xfrm>
          <a:prstGeom prst="rect">
            <a:avLst/>
          </a:prstGeom>
        </p:spPr>
      </p:pic>
      <p:pic>
        <p:nvPicPr>
          <p:cNvPr id="10" name="Picture 4">
            <a:extLst>
              <a:ext uri="{FF2B5EF4-FFF2-40B4-BE49-F238E27FC236}">
                <a16:creationId xmlns:a16="http://schemas.microsoft.com/office/drawing/2014/main" id="{1A74893F-9A82-49A9-851B-5C9A46AABB54}"/>
              </a:ext>
            </a:extLst>
          </p:cNvPr>
          <p:cNvPicPr>
            <a:picLocks noChangeAspect="1"/>
          </p:cNvPicPr>
          <p:nvPr/>
        </p:nvPicPr>
        <p:blipFill>
          <a:blip r:embed="rId5"/>
          <a:stretch>
            <a:fillRect/>
          </a:stretch>
        </p:blipFill>
        <p:spPr>
          <a:xfrm>
            <a:off x="6115234" y="4044455"/>
            <a:ext cx="3289300" cy="673100"/>
          </a:xfrm>
          <a:prstGeom prst="rect">
            <a:avLst/>
          </a:prstGeom>
        </p:spPr>
      </p:pic>
      <p:sp>
        <p:nvSpPr>
          <p:cNvPr id="2" name="灯片编号占位符 1">
            <a:extLst>
              <a:ext uri="{FF2B5EF4-FFF2-40B4-BE49-F238E27FC236}">
                <a16:creationId xmlns:a16="http://schemas.microsoft.com/office/drawing/2014/main" id="{7F067CB8-25E4-4DBA-AFEB-BC16321F1C58}"/>
              </a:ext>
            </a:extLst>
          </p:cNvPr>
          <p:cNvSpPr>
            <a:spLocks noGrp="1"/>
          </p:cNvSpPr>
          <p:nvPr>
            <p:ph type="sldNum" sz="quarter" idx="12"/>
          </p:nvPr>
        </p:nvSpPr>
        <p:spPr/>
        <p:txBody>
          <a:bodyPr/>
          <a:lstStyle/>
          <a:p>
            <a:fld id="{A2A4C435-CAFE-4904-AE06-866576AFAACA}" type="slidenum">
              <a:rPr lang="zh-CN" altLang="en-US" smtClean="0"/>
              <a:t>9</a:t>
            </a:fld>
            <a:endParaRPr lang="zh-CN" altLang="en-US"/>
          </a:p>
        </p:txBody>
      </p:sp>
    </p:spTree>
    <p:custDataLst>
      <p:tags r:id="rId1"/>
    </p:custDataLst>
    <p:extLst>
      <p:ext uri="{BB962C8B-B14F-4D97-AF65-F5344CB8AC3E}">
        <p14:creationId xmlns:p14="http://schemas.microsoft.com/office/powerpoint/2010/main" val="442327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0|0"/>
</p:tagLst>
</file>

<file path=ppt/tags/tag10.xml><?xml version="1.0" encoding="utf-8"?>
<p:tagLst xmlns:a="http://schemas.openxmlformats.org/drawingml/2006/main" xmlns:r="http://schemas.openxmlformats.org/officeDocument/2006/relationships" xmlns:p="http://schemas.openxmlformats.org/presentationml/2006/main">
  <p:tag name="TIMING" val="|0|0|0"/>
</p:tagLst>
</file>

<file path=ppt/tags/tag11.xml><?xml version="1.0" encoding="utf-8"?>
<p:tagLst xmlns:a="http://schemas.openxmlformats.org/drawingml/2006/main" xmlns:r="http://schemas.openxmlformats.org/officeDocument/2006/relationships" xmlns:p="http://schemas.openxmlformats.org/presentationml/2006/main">
  <p:tag name="TIMING" val="|0|0|0"/>
</p:tagLst>
</file>

<file path=ppt/tags/tag12.xml><?xml version="1.0" encoding="utf-8"?>
<p:tagLst xmlns:a="http://schemas.openxmlformats.org/drawingml/2006/main" xmlns:r="http://schemas.openxmlformats.org/officeDocument/2006/relationships" xmlns:p="http://schemas.openxmlformats.org/presentationml/2006/main">
  <p:tag name="TIMING" val="|0|0|0"/>
</p:tagLst>
</file>

<file path=ppt/tags/tag13.xml><?xml version="1.0" encoding="utf-8"?>
<p:tagLst xmlns:a="http://schemas.openxmlformats.org/drawingml/2006/main" xmlns:r="http://schemas.openxmlformats.org/officeDocument/2006/relationships" xmlns:p="http://schemas.openxmlformats.org/presentationml/2006/main">
  <p:tag name="TIMING" val="|0|0|0"/>
</p:tagLst>
</file>

<file path=ppt/tags/tag14.xml><?xml version="1.0" encoding="utf-8"?>
<p:tagLst xmlns:a="http://schemas.openxmlformats.org/drawingml/2006/main" xmlns:r="http://schemas.openxmlformats.org/officeDocument/2006/relationships" xmlns:p="http://schemas.openxmlformats.org/presentationml/2006/main">
  <p:tag name="TIMING" val="|0|0|0"/>
</p:tagLst>
</file>

<file path=ppt/tags/tag15.xml><?xml version="1.0" encoding="utf-8"?>
<p:tagLst xmlns:a="http://schemas.openxmlformats.org/drawingml/2006/main" xmlns:r="http://schemas.openxmlformats.org/officeDocument/2006/relationships" xmlns:p="http://schemas.openxmlformats.org/presentationml/2006/main">
  <p:tag name="TIMING" val="|0|0|0"/>
</p:tagLst>
</file>

<file path=ppt/tags/tag16.xml><?xml version="1.0" encoding="utf-8"?>
<p:tagLst xmlns:a="http://schemas.openxmlformats.org/drawingml/2006/main" xmlns:r="http://schemas.openxmlformats.org/officeDocument/2006/relationships" xmlns:p="http://schemas.openxmlformats.org/presentationml/2006/main">
  <p:tag name="TIMING" val="|0|0|0"/>
</p:tagLst>
</file>

<file path=ppt/tags/tag17.xml><?xml version="1.0" encoding="utf-8"?>
<p:tagLst xmlns:a="http://schemas.openxmlformats.org/drawingml/2006/main" xmlns:r="http://schemas.openxmlformats.org/officeDocument/2006/relationships" xmlns:p="http://schemas.openxmlformats.org/presentationml/2006/main">
  <p:tag name="TIMING" val="|0|0|0"/>
</p:tagLst>
</file>

<file path=ppt/tags/tag18.xml><?xml version="1.0" encoding="utf-8"?>
<p:tagLst xmlns:a="http://schemas.openxmlformats.org/drawingml/2006/main" xmlns:r="http://schemas.openxmlformats.org/officeDocument/2006/relationships" xmlns:p="http://schemas.openxmlformats.org/presentationml/2006/main">
  <p:tag name="TIMING" val="|0|0|0"/>
</p:tagLst>
</file>

<file path=ppt/tags/tag19.xml><?xml version="1.0" encoding="utf-8"?>
<p:tagLst xmlns:a="http://schemas.openxmlformats.org/drawingml/2006/main" xmlns:r="http://schemas.openxmlformats.org/officeDocument/2006/relationships" xmlns:p="http://schemas.openxmlformats.org/presentationml/2006/main">
  <p:tag name="TIMING" val="|0|0|0"/>
</p:tagLst>
</file>

<file path=ppt/tags/tag2.xml><?xml version="1.0" encoding="utf-8"?>
<p:tagLst xmlns:a="http://schemas.openxmlformats.org/drawingml/2006/main" xmlns:r="http://schemas.openxmlformats.org/officeDocument/2006/relationships" xmlns:p="http://schemas.openxmlformats.org/presentationml/2006/main">
  <p:tag name="TIMING" val="|0|0|0"/>
</p:tagLst>
</file>

<file path=ppt/tags/tag20.xml><?xml version="1.0" encoding="utf-8"?>
<p:tagLst xmlns:a="http://schemas.openxmlformats.org/drawingml/2006/main" xmlns:r="http://schemas.openxmlformats.org/officeDocument/2006/relationships" xmlns:p="http://schemas.openxmlformats.org/presentationml/2006/main">
  <p:tag name="TIMING" val="|0|0|0"/>
</p:tagLst>
</file>

<file path=ppt/tags/tag21.xml><?xml version="1.0" encoding="utf-8"?>
<p:tagLst xmlns:a="http://schemas.openxmlformats.org/drawingml/2006/main" xmlns:r="http://schemas.openxmlformats.org/officeDocument/2006/relationships" xmlns:p="http://schemas.openxmlformats.org/presentationml/2006/main">
  <p:tag name="TIMING" val="|0|0|0"/>
</p:tagLst>
</file>

<file path=ppt/tags/tag22.xml><?xml version="1.0" encoding="utf-8"?>
<p:tagLst xmlns:a="http://schemas.openxmlformats.org/drawingml/2006/main" xmlns:r="http://schemas.openxmlformats.org/officeDocument/2006/relationships" xmlns:p="http://schemas.openxmlformats.org/presentationml/2006/main">
  <p:tag name="TIMING" val="|0|0|0"/>
</p:tagLst>
</file>

<file path=ppt/tags/tag3.xml><?xml version="1.0" encoding="utf-8"?>
<p:tagLst xmlns:a="http://schemas.openxmlformats.org/drawingml/2006/main" xmlns:r="http://schemas.openxmlformats.org/officeDocument/2006/relationships" xmlns:p="http://schemas.openxmlformats.org/presentationml/2006/main">
  <p:tag name="TIMING" val="|0|0|0"/>
</p:tagLst>
</file>

<file path=ppt/tags/tag4.xml><?xml version="1.0" encoding="utf-8"?>
<p:tagLst xmlns:a="http://schemas.openxmlformats.org/drawingml/2006/main" xmlns:r="http://schemas.openxmlformats.org/officeDocument/2006/relationships" xmlns:p="http://schemas.openxmlformats.org/presentationml/2006/main">
  <p:tag name="TIMING" val="|0|0|0"/>
</p:tagLst>
</file>

<file path=ppt/tags/tag5.xml><?xml version="1.0" encoding="utf-8"?>
<p:tagLst xmlns:a="http://schemas.openxmlformats.org/drawingml/2006/main" xmlns:r="http://schemas.openxmlformats.org/officeDocument/2006/relationships" xmlns:p="http://schemas.openxmlformats.org/presentationml/2006/main">
  <p:tag name="TIMING" val="|0|0|0"/>
</p:tagLst>
</file>

<file path=ppt/tags/tag6.xml><?xml version="1.0" encoding="utf-8"?>
<p:tagLst xmlns:a="http://schemas.openxmlformats.org/drawingml/2006/main" xmlns:r="http://schemas.openxmlformats.org/officeDocument/2006/relationships" xmlns:p="http://schemas.openxmlformats.org/presentationml/2006/main">
  <p:tag name="TIMING" val="|0|0|0"/>
</p:tagLst>
</file>

<file path=ppt/tags/tag7.xml><?xml version="1.0" encoding="utf-8"?>
<p:tagLst xmlns:a="http://schemas.openxmlformats.org/drawingml/2006/main" xmlns:r="http://schemas.openxmlformats.org/officeDocument/2006/relationships" xmlns:p="http://schemas.openxmlformats.org/presentationml/2006/main">
  <p:tag name="TIMING" val="|0|0|0"/>
</p:tagLst>
</file>

<file path=ppt/tags/tag8.xml><?xml version="1.0" encoding="utf-8"?>
<p:tagLst xmlns:a="http://schemas.openxmlformats.org/drawingml/2006/main" xmlns:r="http://schemas.openxmlformats.org/officeDocument/2006/relationships" xmlns:p="http://schemas.openxmlformats.org/presentationml/2006/main">
  <p:tag name="TIMING" val="|0|0|0"/>
</p:tagLst>
</file>

<file path=ppt/tags/tag9.xml><?xml version="1.0" encoding="utf-8"?>
<p:tagLst xmlns:a="http://schemas.openxmlformats.org/drawingml/2006/main" xmlns:r="http://schemas.openxmlformats.org/officeDocument/2006/relationships" xmlns:p="http://schemas.openxmlformats.org/presentationml/2006/main">
  <p:tag name="TIMING" val="|0|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6303</TotalTime>
  <Words>1739</Words>
  <Application>Microsoft Office PowerPoint</Application>
  <PresentationFormat>宽屏</PresentationFormat>
  <Paragraphs>315</Paragraphs>
  <Slides>36</Slides>
  <Notes>36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36</vt:i4>
      </vt:variant>
    </vt:vector>
  </HeadingPairs>
  <TitlesOfParts>
    <vt:vector size="45" baseType="lpstr">
      <vt:lpstr>等线</vt:lpstr>
      <vt:lpstr>等线 Light</vt:lpstr>
      <vt:lpstr>微软雅黑</vt:lpstr>
      <vt:lpstr>Arial</vt:lpstr>
      <vt:lpstr>Arial Narrow</vt:lpstr>
      <vt:lpstr>Bell MT</vt:lpstr>
      <vt:lpstr>Cambria Math</vt:lpstr>
      <vt:lpstr>Times New Roman</vt:lpstr>
      <vt:lpstr>Office 主题​​</vt:lpstr>
      <vt:lpstr>Graph Analytics</vt:lpstr>
      <vt:lpstr>Content</vt:lpstr>
      <vt:lpstr>Basics</vt:lpstr>
      <vt:lpstr>Basics</vt:lpstr>
      <vt:lpstr>Basics</vt:lpstr>
      <vt:lpstr>Basics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Influence Propagation</vt:lpstr>
      <vt:lpstr>Real World Example</vt:lpstr>
      <vt:lpstr>Application: Viral Marketing</vt:lpstr>
      <vt:lpstr>Properties of Influence Propagation</vt:lpstr>
      <vt:lpstr>Linear Threshold Model</vt:lpstr>
      <vt:lpstr>Diffusion Process</vt:lpstr>
      <vt:lpstr>Independent Cascade Model</vt:lpstr>
      <vt:lpstr>How does the Influence Spread?</vt:lpstr>
      <vt:lpstr>PowerPoint 演示文稿</vt:lpstr>
      <vt:lpstr>Graph Spectral Theory</vt:lpstr>
      <vt:lpstr>Graph Spectral Theory</vt:lpstr>
      <vt:lpstr>Graph Spectral Theory</vt:lpstr>
      <vt:lpstr>Graph Spectral Theory</vt:lpstr>
      <vt:lpstr>Graph Spectral Theory</vt:lpstr>
      <vt:lpstr>Slides Credit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Analytics</dc:title>
  <dc:creator>LI, Jia</dc:creator>
  <cp:lastModifiedBy>LI Jia(DSA,INFH,HKUST-GZ)</cp:lastModifiedBy>
  <cp:revision>666</cp:revision>
  <dcterms:created xsi:type="dcterms:W3CDTF">2020-12-06T01:52:35Z</dcterms:created>
  <dcterms:modified xsi:type="dcterms:W3CDTF">2025-10-13T03:17:11Z</dcterms:modified>
</cp:coreProperties>
</file>